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TDTD한강고딕" charset="1" panose="02000503000000000000"/>
      <p:regular r:id="rId25"/>
    </p:embeddedFont>
    <p:embeddedFont>
      <p:font typeface="윤고딕" charset="1" panose="020B0503000000000000"/>
      <p:regular r:id="rId26"/>
    </p:embeddedFont>
    <p:embeddedFont>
      <p:font typeface="Aleo" charset="1" panose="020F0502020204030203"/>
      <p:regular r:id="rId27"/>
    </p:embeddedFont>
    <p:embeddedFont>
      <p:font typeface="윤고딕 Bold" charset="1" panose="020B0803000000000000"/>
      <p:regular r:id="rId28"/>
    </p:embeddedFont>
    <p:embeddedFont>
      <p:font typeface="윤고딕 Semi-Bold" charset="1" panose="020B0603000000000000"/>
      <p:regular r:id="rId29"/>
    </p:embeddedFont>
    <p:embeddedFont>
      <p:font typeface="Anton" charset="1" panose="00000500000000000000"/>
      <p:regular r:id="rId30"/>
    </p:embeddedFont>
    <p:embeddedFont>
      <p:font typeface="Canva Sans" charset="1" panose="020B0503030501040103"/>
      <p:regular r:id="rId31"/>
    </p:embeddedFont>
    <p:embeddedFont>
      <p:font typeface="용이고딕-레귤러 Bold" charset="1" panose="00000000000000000000"/>
      <p:regular r:id="rId32"/>
    </p:embeddedFont>
    <p:embeddedFont>
      <p:font typeface="용이고딕-레귤러" charset="1" panose="00000000000000000000"/>
      <p:regular r:id="rId33"/>
    </p:embeddedFont>
    <p:embeddedFont>
      <p:font typeface="Montserrat Bold" charset="1" panose="00000800000000000000"/>
      <p:regular r:id="rId34"/>
    </p:embeddedFont>
    <p:embeddedFont>
      <p:font typeface="Telegraf Bold" charset="1" panose="000008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27537" y="3254617"/>
            <a:ext cx="9343484" cy="264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63"/>
              </a:lnSpc>
            </a:pPr>
            <a:r>
              <a:rPr lang="en-US" sz="7254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그래프 이론과 구현 (1) </a:t>
            </a:r>
          </a:p>
          <a:p>
            <a:pPr algn="ctr">
              <a:lnSpc>
                <a:spcPts val="10663"/>
              </a:lnSpc>
              <a:spcBef>
                <a:spcPct val="0"/>
              </a:spcBef>
            </a:pPr>
            <a:r>
              <a:rPr lang="en-US" sz="7254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&amp; DFS와 BFS 기초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023351" y="6340152"/>
            <a:ext cx="2241297" cy="36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en-US" sz="2077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5주차 알고리즘 발표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459547" y="2437922"/>
            <a:ext cx="11368907" cy="827020"/>
            <a:chOff x="0" y="0"/>
            <a:chExt cx="3626584" cy="2638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26584" cy="263812"/>
            </a:xfrm>
            <a:custGeom>
              <a:avLst/>
              <a:gdLst/>
              <a:ahLst/>
              <a:cxnLst/>
              <a:rect r="r" b="b" t="t" l="l"/>
              <a:pathLst>
                <a:path h="263812" w="3626584">
                  <a:moveTo>
                    <a:pt x="68097" y="0"/>
                  </a:moveTo>
                  <a:lnTo>
                    <a:pt x="3558487" y="0"/>
                  </a:lnTo>
                  <a:cubicBezTo>
                    <a:pt x="3596096" y="0"/>
                    <a:pt x="3626584" y="30488"/>
                    <a:pt x="3626584" y="68097"/>
                  </a:cubicBezTo>
                  <a:lnTo>
                    <a:pt x="3626584" y="195715"/>
                  </a:lnTo>
                  <a:cubicBezTo>
                    <a:pt x="3626584" y="233324"/>
                    <a:pt x="3596096" y="263812"/>
                    <a:pt x="3558487" y="263812"/>
                  </a:cubicBezTo>
                  <a:lnTo>
                    <a:pt x="68097" y="263812"/>
                  </a:lnTo>
                  <a:cubicBezTo>
                    <a:pt x="30488" y="263812"/>
                    <a:pt x="0" y="233324"/>
                    <a:pt x="0" y="195715"/>
                  </a:cubicBezTo>
                  <a:lnTo>
                    <a:pt x="0" y="68097"/>
                  </a:lnTo>
                  <a:cubicBezTo>
                    <a:pt x="0" y="30488"/>
                    <a:pt x="30488" y="0"/>
                    <a:pt x="680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626584" cy="31143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351"/>
                </a:lnSpc>
              </a:pPr>
              <a:r>
                <a:rPr lang="en-US" sz="1599" spc="134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TITLE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3584937" y="6086405"/>
            <a:ext cx="1111812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3584937" y="7017950"/>
            <a:ext cx="1111812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4642360" y="9008174"/>
            <a:ext cx="2992582" cy="62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8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발표자 : 박조현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125" y="914400"/>
            <a:ext cx="982659" cy="957751"/>
            <a:chOff x="0" y="0"/>
            <a:chExt cx="286166" cy="278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34644" y="5632019"/>
            <a:ext cx="13326929" cy="4062915"/>
          </a:xfrm>
          <a:custGeom>
            <a:avLst/>
            <a:gdLst/>
            <a:ahLst/>
            <a:cxnLst/>
            <a:rect r="r" b="b" t="t" l="l"/>
            <a:pathLst>
              <a:path h="4062915" w="13326929">
                <a:moveTo>
                  <a:pt x="0" y="0"/>
                </a:moveTo>
                <a:lnTo>
                  <a:pt x="13326929" y="0"/>
                </a:lnTo>
                <a:lnTo>
                  <a:pt x="13326929" y="4062915"/>
                </a:lnTo>
                <a:lnTo>
                  <a:pt x="0" y="4062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3" r="0" b="-69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5625" y="2286999"/>
            <a:ext cx="5704871" cy="84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3. 다중 인접 리스트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42463" y="921028"/>
            <a:ext cx="5003114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그래프의 표현 방법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4070" y="3547722"/>
            <a:ext cx="7739901" cy="3557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28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vertex 중심의 인접리스트를 edge중심의 리스트로 변경하여 표현, 이때 하나의 간선이 두 정점에 각각 독립적으로 저장되지 않고, 하나의 엔트리로 관리됩니다.</a:t>
            </a:r>
          </a:p>
          <a:p>
            <a:pPr algn="l">
              <a:lnSpc>
                <a:spcPts val="4799"/>
              </a:lnSpc>
            </a:pPr>
          </a:p>
          <a:p>
            <a:pPr algn="l" marL="0" indent="0" lvl="0">
              <a:lnSpc>
                <a:spcPts val="479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125" y="914400"/>
            <a:ext cx="982659" cy="957751"/>
            <a:chOff x="0" y="0"/>
            <a:chExt cx="286166" cy="278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05336" y="2583584"/>
            <a:ext cx="6418248" cy="5963412"/>
          </a:xfrm>
          <a:custGeom>
            <a:avLst/>
            <a:gdLst/>
            <a:ahLst/>
            <a:cxnLst/>
            <a:rect r="r" b="b" t="t" l="l"/>
            <a:pathLst>
              <a:path h="5963412" w="6418248">
                <a:moveTo>
                  <a:pt x="0" y="0"/>
                </a:moveTo>
                <a:lnTo>
                  <a:pt x="6418248" y="0"/>
                </a:lnTo>
                <a:lnTo>
                  <a:pt x="6418248" y="5963411"/>
                </a:lnTo>
                <a:lnTo>
                  <a:pt x="0" y="5963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42463" y="921028"/>
            <a:ext cx="5602865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깊이 우선 탐색(DFS)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0125" y="2488334"/>
            <a:ext cx="6621620" cy="1391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77"/>
              </a:lnSpc>
              <a:spcBef>
                <a:spcPct val="0"/>
              </a:spcBef>
            </a:pPr>
            <a:r>
              <a:rPr lang="en-US" sz="386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그래프에서 깊은 부분을 우선적으로 탐색하는 알고리즘이다.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42463" y="5019675"/>
            <a:ext cx="5106158" cy="266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3"/>
              </a:lnSpc>
            </a:pPr>
            <a:r>
              <a:rPr lang="en-US" sz="4662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구현 방법 </a:t>
            </a:r>
          </a:p>
          <a:p>
            <a:pPr algn="ctr" marL="1006560" indent="-503280" lvl="1">
              <a:lnSpc>
                <a:spcPts val="6853"/>
              </a:lnSpc>
              <a:buAutoNum type="arabicPeriod" startAt="1"/>
            </a:pPr>
            <a:r>
              <a:rPr lang="en-US" sz="4662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ITERATIVE</a:t>
            </a:r>
          </a:p>
          <a:p>
            <a:pPr algn="ctr" marL="1006560" indent="-503280" lvl="1">
              <a:lnSpc>
                <a:spcPts val="6853"/>
              </a:lnSpc>
              <a:spcBef>
                <a:spcPct val="0"/>
              </a:spcBef>
              <a:buAutoNum type="arabicPeriod" startAt="1"/>
            </a:pPr>
            <a:r>
              <a:rPr lang="en-US" sz="4662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RECURSIVE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125" y="914400"/>
            <a:ext cx="982659" cy="957751"/>
            <a:chOff x="0" y="0"/>
            <a:chExt cx="286166" cy="278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102503" y="914400"/>
            <a:ext cx="9499663" cy="8704914"/>
          </a:xfrm>
          <a:custGeom>
            <a:avLst/>
            <a:gdLst/>
            <a:ahLst/>
            <a:cxnLst/>
            <a:rect r="r" b="b" t="t" l="l"/>
            <a:pathLst>
              <a:path h="8704914" w="9499663">
                <a:moveTo>
                  <a:pt x="0" y="0"/>
                </a:moveTo>
                <a:lnTo>
                  <a:pt x="9499663" y="0"/>
                </a:lnTo>
                <a:lnTo>
                  <a:pt x="9499663" y="8704914"/>
                </a:lnTo>
                <a:lnTo>
                  <a:pt x="0" y="8704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576" r="0" b="-2631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1454" y="7419795"/>
            <a:ext cx="5586213" cy="1306314"/>
          </a:xfrm>
          <a:custGeom>
            <a:avLst/>
            <a:gdLst/>
            <a:ahLst/>
            <a:cxnLst/>
            <a:rect r="r" b="b" t="t" l="l"/>
            <a:pathLst>
              <a:path h="1306314" w="5586213">
                <a:moveTo>
                  <a:pt x="0" y="0"/>
                </a:moveTo>
                <a:lnTo>
                  <a:pt x="5586213" y="0"/>
                </a:lnTo>
                <a:lnTo>
                  <a:pt x="5586213" y="1306315"/>
                </a:lnTo>
                <a:lnTo>
                  <a:pt x="0" y="13063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42463" y="921028"/>
            <a:ext cx="5602865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깊이 우선 탐색(DFS)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8653" y="2527903"/>
            <a:ext cx="5352509" cy="83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6560" indent="-503280" lvl="1">
              <a:lnSpc>
                <a:spcPts val="6853"/>
              </a:lnSpc>
              <a:spcBef>
                <a:spcPct val="0"/>
              </a:spcBef>
              <a:buAutoNum type="arabicPeriod" startAt="1"/>
            </a:pPr>
            <a:r>
              <a:rPr lang="en-US" sz="466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ITERATIVE 구현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125" y="914400"/>
            <a:ext cx="982659" cy="957751"/>
            <a:chOff x="0" y="0"/>
            <a:chExt cx="286166" cy="278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516795" y="95355"/>
            <a:ext cx="6943295" cy="10096289"/>
          </a:xfrm>
          <a:custGeom>
            <a:avLst/>
            <a:gdLst/>
            <a:ahLst/>
            <a:cxnLst/>
            <a:rect r="r" b="b" t="t" l="l"/>
            <a:pathLst>
              <a:path h="10096289" w="6943295">
                <a:moveTo>
                  <a:pt x="0" y="0"/>
                </a:moveTo>
                <a:lnTo>
                  <a:pt x="6943296" y="0"/>
                </a:lnTo>
                <a:lnTo>
                  <a:pt x="6943296" y="10096290"/>
                </a:lnTo>
                <a:lnTo>
                  <a:pt x="0" y="10096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42463" y="921028"/>
            <a:ext cx="5602865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깊이 우선 탐색(DFS)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85695"/>
            <a:ext cx="5275551" cy="83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2.  RECURSIVE 구현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125" y="914400"/>
            <a:ext cx="982659" cy="957751"/>
            <a:chOff x="0" y="0"/>
            <a:chExt cx="286166" cy="278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165894" y="3434015"/>
            <a:ext cx="10721409" cy="6316796"/>
          </a:xfrm>
          <a:custGeom>
            <a:avLst/>
            <a:gdLst/>
            <a:ahLst/>
            <a:cxnLst/>
            <a:rect r="r" b="b" t="t" l="l"/>
            <a:pathLst>
              <a:path h="6316796" w="10721409">
                <a:moveTo>
                  <a:pt x="0" y="0"/>
                </a:moveTo>
                <a:lnTo>
                  <a:pt x="10721409" y="0"/>
                </a:lnTo>
                <a:lnTo>
                  <a:pt x="10721409" y="6316796"/>
                </a:lnTo>
                <a:lnTo>
                  <a:pt x="0" y="631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42463" y="921028"/>
            <a:ext cx="5561951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너비 우선 탐색(BFS)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459437"/>
            <a:ext cx="6621620" cy="1391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77"/>
              </a:lnSpc>
              <a:spcBef>
                <a:spcPct val="0"/>
              </a:spcBef>
            </a:pPr>
            <a:r>
              <a:rPr lang="en-US" sz="386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그래프에서 가까운 노드부터 </a:t>
            </a:r>
          </a:p>
          <a:p>
            <a:pPr algn="just">
              <a:lnSpc>
                <a:spcPts val="5677"/>
              </a:lnSpc>
              <a:spcBef>
                <a:spcPct val="0"/>
              </a:spcBef>
            </a:pPr>
            <a:r>
              <a:rPr lang="en-US" sz="386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탐색하는 알고리즘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125" y="914400"/>
            <a:ext cx="982659" cy="957751"/>
            <a:chOff x="0" y="0"/>
            <a:chExt cx="286166" cy="278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461435" y="0"/>
            <a:ext cx="9365602" cy="10287000"/>
          </a:xfrm>
          <a:custGeom>
            <a:avLst/>
            <a:gdLst/>
            <a:ahLst/>
            <a:cxnLst/>
            <a:rect r="r" b="b" t="t" l="l"/>
            <a:pathLst>
              <a:path h="10287000" w="9365602">
                <a:moveTo>
                  <a:pt x="0" y="0"/>
                </a:moveTo>
                <a:lnTo>
                  <a:pt x="9365602" y="0"/>
                </a:lnTo>
                <a:lnTo>
                  <a:pt x="93656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42463" y="921028"/>
            <a:ext cx="5561951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너비 우선 탐색(BFS)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42463" y="921028"/>
            <a:ext cx="5375456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BFS와 DFS의 비교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00125" y="914400"/>
            <a:ext cx="982659" cy="957751"/>
            <a:chOff x="0" y="0"/>
            <a:chExt cx="286166" cy="2789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5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83923" y="2966624"/>
            <a:ext cx="4275459" cy="975430"/>
            <a:chOff x="0" y="0"/>
            <a:chExt cx="2820410" cy="6434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20410" cy="643466"/>
            </a:xfrm>
            <a:custGeom>
              <a:avLst/>
              <a:gdLst/>
              <a:ahLst/>
              <a:cxnLst/>
              <a:rect r="r" b="b" t="t" l="l"/>
              <a:pathLst>
                <a:path h="643466" w="2820410">
                  <a:moveTo>
                    <a:pt x="18108" y="0"/>
                  </a:moveTo>
                  <a:lnTo>
                    <a:pt x="2802302" y="0"/>
                  </a:lnTo>
                  <a:cubicBezTo>
                    <a:pt x="2807105" y="0"/>
                    <a:pt x="2811711" y="1908"/>
                    <a:pt x="2815107" y="5304"/>
                  </a:cubicBezTo>
                  <a:cubicBezTo>
                    <a:pt x="2818502" y="8700"/>
                    <a:pt x="2820410" y="13305"/>
                    <a:pt x="2820410" y="18108"/>
                  </a:cubicBezTo>
                  <a:lnTo>
                    <a:pt x="2820410" y="625358"/>
                  </a:lnTo>
                  <a:cubicBezTo>
                    <a:pt x="2820410" y="630161"/>
                    <a:pt x="2818502" y="634767"/>
                    <a:pt x="2815107" y="638163"/>
                  </a:cubicBezTo>
                  <a:cubicBezTo>
                    <a:pt x="2811711" y="641558"/>
                    <a:pt x="2807105" y="643466"/>
                    <a:pt x="2802302" y="643466"/>
                  </a:cubicBezTo>
                  <a:lnTo>
                    <a:pt x="18108" y="643466"/>
                  </a:lnTo>
                  <a:cubicBezTo>
                    <a:pt x="13305" y="643466"/>
                    <a:pt x="8700" y="641558"/>
                    <a:pt x="5304" y="638163"/>
                  </a:cubicBezTo>
                  <a:cubicBezTo>
                    <a:pt x="1908" y="634767"/>
                    <a:pt x="0" y="630161"/>
                    <a:pt x="0" y="625358"/>
                  </a:cubicBezTo>
                  <a:lnTo>
                    <a:pt x="0" y="18108"/>
                  </a:lnTo>
                  <a:cubicBezTo>
                    <a:pt x="0" y="13305"/>
                    <a:pt x="1908" y="8700"/>
                    <a:pt x="5304" y="5304"/>
                  </a:cubicBezTo>
                  <a:cubicBezTo>
                    <a:pt x="8700" y="1908"/>
                    <a:pt x="13305" y="0"/>
                    <a:pt x="18108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820410" cy="672041"/>
            </a:xfrm>
            <a:prstGeom prst="rect">
              <a:avLst/>
            </a:prstGeom>
          </p:spPr>
          <p:txBody>
            <a:bodyPr anchor="ctr" rtlCol="false" tIns="77040" lIns="77040" bIns="77040" rIns="7704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83923" y="4295686"/>
            <a:ext cx="4275459" cy="975430"/>
            <a:chOff x="0" y="0"/>
            <a:chExt cx="2820410" cy="6434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20410" cy="643466"/>
            </a:xfrm>
            <a:custGeom>
              <a:avLst/>
              <a:gdLst/>
              <a:ahLst/>
              <a:cxnLst/>
              <a:rect r="r" b="b" t="t" l="l"/>
              <a:pathLst>
                <a:path h="643466" w="2820410">
                  <a:moveTo>
                    <a:pt x="18108" y="0"/>
                  </a:moveTo>
                  <a:lnTo>
                    <a:pt x="2802302" y="0"/>
                  </a:lnTo>
                  <a:cubicBezTo>
                    <a:pt x="2807105" y="0"/>
                    <a:pt x="2811711" y="1908"/>
                    <a:pt x="2815107" y="5304"/>
                  </a:cubicBezTo>
                  <a:cubicBezTo>
                    <a:pt x="2818502" y="8700"/>
                    <a:pt x="2820410" y="13305"/>
                    <a:pt x="2820410" y="18108"/>
                  </a:cubicBezTo>
                  <a:lnTo>
                    <a:pt x="2820410" y="625358"/>
                  </a:lnTo>
                  <a:cubicBezTo>
                    <a:pt x="2820410" y="630161"/>
                    <a:pt x="2818502" y="634767"/>
                    <a:pt x="2815107" y="638163"/>
                  </a:cubicBezTo>
                  <a:cubicBezTo>
                    <a:pt x="2811711" y="641558"/>
                    <a:pt x="2807105" y="643466"/>
                    <a:pt x="2802302" y="643466"/>
                  </a:cubicBezTo>
                  <a:lnTo>
                    <a:pt x="18108" y="643466"/>
                  </a:lnTo>
                  <a:cubicBezTo>
                    <a:pt x="13305" y="643466"/>
                    <a:pt x="8700" y="641558"/>
                    <a:pt x="5304" y="638163"/>
                  </a:cubicBezTo>
                  <a:cubicBezTo>
                    <a:pt x="1908" y="634767"/>
                    <a:pt x="0" y="630161"/>
                    <a:pt x="0" y="625358"/>
                  </a:cubicBezTo>
                  <a:lnTo>
                    <a:pt x="0" y="18108"/>
                  </a:lnTo>
                  <a:cubicBezTo>
                    <a:pt x="0" y="13305"/>
                    <a:pt x="1908" y="8700"/>
                    <a:pt x="5304" y="5304"/>
                  </a:cubicBezTo>
                  <a:cubicBezTo>
                    <a:pt x="8700" y="1908"/>
                    <a:pt x="13305" y="0"/>
                    <a:pt x="18108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820410" cy="672041"/>
            </a:xfrm>
            <a:prstGeom prst="rect">
              <a:avLst/>
            </a:prstGeom>
          </p:spPr>
          <p:txBody>
            <a:bodyPr anchor="ctr" rtlCol="false" tIns="77040" lIns="77040" bIns="77040" rIns="7704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228618" y="2966624"/>
            <a:ext cx="4275459" cy="975430"/>
            <a:chOff x="0" y="0"/>
            <a:chExt cx="2820410" cy="6434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20410" cy="643466"/>
            </a:xfrm>
            <a:custGeom>
              <a:avLst/>
              <a:gdLst/>
              <a:ahLst/>
              <a:cxnLst/>
              <a:rect r="r" b="b" t="t" l="l"/>
              <a:pathLst>
                <a:path h="643466" w="2820410">
                  <a:moveTo>
                    <a:pt x="18108" y="0"/>
                  </a:moveTo>
                  <a:lnTo>
                    <a:pt x="2802302" y="0"/>
                  </a:lnTo>
                  <a:cubicBezTo>
                    <a:pt x="2807105" y="0"/>
                    <a:pt x="2811711" y="1908"/>
                    <a:pt x="2815107" y="5304"/>
                  </a:cubicBezTo>
                  <a:cubicBezTo>
                    <a:pt x="2818502" y="8700"/>
                    <a:pt x="2820410" y="13305"/>
                    <a:pt x="2820410" y="18108"/>
                  </a:cubicBezTo>
                  <a:lnTo>
                    <a:pt x="2820410" y="625358"/>
                  </a:lnTo>
                  <a:cubicBezTo>
                    <a:pt x="2820410" y="630161"/>
                    <a:pt x="2818502" y="634767"/>
                    <a:pt x="2815107" y="638163"/>
                  </a:cubicBezTo>
                  <a:cubicBezTo>
                    <a:pt x="2811711" y="641558"/>
                    <a:pt x="2807105" y="643466"/>
                    <a:pt x="2802302" y="643466"/>
                  </a:cubicBezTo>
                  <a:lnTo>
                    <a:pt x="18108" y="643466"/>
                  </a:lnTo>
                  <a:cubicBezTo>
                    <a:pt x="13305" y="643466"/>
                    <a:pt x="8700" y="641558"/>
                    <a:pt x="5304" y="638163"/>
                  </a:cubicBezTo>
                  <a:cubicBezTo>
                    <a:pt x="1908" y="634767"/>
                    <a:pt x="0" y="630161"/>
                    <a:pt x="0" y="625358"/>
                  </a:cubicBezTo>
                  <a:lnTo>
                    <a:pt x="0" y="18108"/>
                  </a:lnTo>
                  <a:cubicBezTo>
                    <a:pt x="0" y="13305"/>
                    <a:pt x="1908" y="8700"/>
                    <a:pt x="5304" y="5304"/>
                  </a:cubicBezTo>
                  <a:cubicBezTo>
                    <a:pt x="8700" y="1908"/>
                    <a:pt x="13305" y="0"/>
                    <a:pt x="18108" y="0"/>
                  </a:cubicBezTo>
                  <a:close/>
                </a:path>
              </a:pathLst>
            </a:custGeom>
            <a:solidFill>
              <a:srgbClr val="FF8FD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820410" cy="672041"/>
            </a:xfrm>
            <a:prstGeom prst="rect">
              <a:avLst/>
            </a:prstGeom>
          </p:spPr>
          <p:txBody>
            <a:bodyPr anchor="ctr" rtlCol="false" tIns="77040" lIns="77040" bIns="77040" rIns="7704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228618" y="4295686"/>
            <a:ext cx="4275459" cy="975430"/>
            <a:chOff x="0" y="0"/>
            <a:chExt cx="2820410" cy="64346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20410" cy="643466"/>
            </a:xfrm>
            <a:custGeom>
              <a:avLst/>
              <a:gdLst/>
              <a:ahLst/>
              <a:cxnLst/>
              <a:rect r="r" b="b" t="t" l="l"/>
              <a:pathLst>
                <a:path h="643466" w="2820410">
                  <a:moveTo>
                    <a:pt x="18108" y="0"/>
                  </a:moveTo>
                  <a:lnTo>
                    <a:pt x="2802302" y="0"/>
                  </a:lnTo>
                  <a:cubicBezTo>
                    <a:pt x="2807105" y="0"/>
                    <a:pt x="2811711" y="1908"/>
                    <a:pt x="2815107" y="5304"/>
                  </a:cubicBezTo>
                  <a:cubicBezTo>
                    <a:pt x="2818502" y="8700"/>
                    <a:pt x="2820410" y="13305"/>
                    <a:pt x="2820410" y="18108"/>
                  </a:cubicBezTo>
                  <a:lnTo>
                    <a:pt x="2820410" y="625358"/>
                  </a:lnTo>
                  <a:cubicBezTo>
                    <a:pt x="2820410" y="630161"/>
                    <a:pt x="2818502" y="634767"/>
                    <a:pt x="2815107" y="638163"/>
                  </a:cubicBezTo>
                  <a:cubicBezTo>
                    <a:pt x="2811711" y="641558"/>
                    <a:pt x="2807105" y="643466"/>
                    <a:pt x="2802302" y="643466"/>
                  </a:cubicBezTo>
                  <a:lnTo>
                    <a:pt x="18108" y="643466"/>
                  </a:lnTo>
                  <a:cubicBezTo>
                    <a:pt x="13305" y="643466"/>
                    <a:pt x="8700" y="641558"/>
                    <a:pt x="5304" y="638163"/>
                  </a:cubicBezTo>
                  <a:cubicBezTo>
                    <a:pt x="1908" y="634767"/>
                    <a:pt x="0" y="630161"/>
                    <a:pt x="0" y="625358"/>
                  </a:cubicBezTo>
                  <a:lnTo>
                    <a:pt x="0" y="18108"/>
                  </a:lnTo>
                  <a:cubicBezTo>
                    <a:pt x="0" y="13305"/>
                    <a:pt x="1908" y="8700"/>
                    <a:pt x="5304" y="5304"/>
                  </a:cubicBezTo>
                  <a:cubicBezTo>
                    <a:pt x="8700" y="1908"/>
                    <a:pt x="13305" y="0"/>
                    <a:pt x="18108" y="0"/>
                  </a:cubicBezTo>
                  <a:close/>
                </a:path>
              </a:pathLst>
            </a:custGeom>
            <a:solidFill>
              <a:srgbClr val="FF8FD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820410" cy="672041"/>
            </a:xfrm>
            <a:prstGeom prst="rect">
              <a:avLst/>
            </a:prstGeom>
          </p:spPr>
          <p:txBody>
            <a:bodyPr anchor="ctr" rtlCol="false" tIns="77040" lIns="77040" bIns="77040" rIns="7704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783923" y="5624747"/>
            <a:ext cx="4275459" cy="975430"/>
            <a:chOff x="0" y="0"/>
            <a:chExt cx="2820410" cy="64346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20410" cy="643466"/>
            </a:xfrm>
            <a:custGeom>
              <a:avLst/>
              <a:gdLst/>
              <a:ahLst/>
              <a:cxnLst/>
              <a:rect r="r" b="b" t="t" l="l"/>
              <a:pathLst>
                <a:path h="643466" w="2820410">
                  <a:moveTo>
                    <a:pt x="18108" y="0"/>
                  </a:moveTo>
                  <a:lnTo>
                    <a:pt x="2802302" y="0"/>
                  </a:lnTo>
                  <a:cubicBezTo>
                    <a:pt x="2807105" y="0"/>
                    <a:pt x="2811711" y="1908"/>
                    <a:pt x="2815107" y="5304"/>
                  </a:cubicBezTo>
                  <a:cubicBezTo>
                    <a:pt x="2818502" y="8700"/>
                    <a:pt x="2820410" y="13305"/>
                    <a:pt x="2820410" y="18108"/>
                  </a:cubicBezTo>
                  <a:lnTo>
                    <a:pt x="2820410" y="625358"/>
                  </a:lnTo>
                  <a:cubicBezTo>
                    <a:pt x="2820410" y="630161"/>
                    <a:pt x="2818502" y="634767"/>
                    <a:pt x="2815107" y="638163"/>
                  </a:cubicBezTo>
                  <a:cubicBezTo>
                    <a:pt x="2811711" y="641558"/>
                    <a:pt x="2807105" y="643466"/>
                    <a:pt x="2802302" y="643466"/>
                  </a:cubicBezTo>
                  <a:lnTo>
                    <a:pt x="18108" y="643466"/>
                  </a:lnTo>
                  <a:cubicBezTo>
                    <a:pt x="13305" y="643466"/>
                    <a:pt x="8700" y="641558"/>
                    <a:pt x="5304" y="638163"/>
                  </a:cubicBezTo>
                  <a:cubicBezTo>
                    <a:pt x="1908" y="634767"/>
                    <a:pt x="0" y="630161"/>
                    <a:pt x="0" y="625358"/>
                  </a:cubicBezTo>
                  <a:lnTo>
                    <a:pt x="0" y="18108"/>
                  </a:lnTo>
                  <a:cubicBezTo>
                    <a:pt x="0" y="13305"/>
                    <a:pt x="1908" y="8700"/>
                    <a:pt x="5304" y="5304"/>
                  </a:cubicBezTo>
                  <a:cubicBezTo>
                    <a:pt x="8700" y="1908"/>
                    <a:pt x="13305" y="0"/>
                    <a:pt x="18108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2820410" cy="672041"/>
            </a:xfrm>
            <a:prstGeom prst="rect">
              <a:avLst/>
            </a:prstGeom>
          </p:spPr>
          <p:txBody>
            <a:bodyPr anchor="ctr" rtlCol="false" tIns="77040" lIns="77040" bIns="77040" rIns="7704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228618" y="5624747"/>
            <a:ext cx="4275459" cy="975430"/>
            <a:chOff x="0" y="0"/>
            <a:chExt cx="2820410" cy="64346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820410" cy="643466"/>
            </a:xfrm>
            <a:custGeom>
              <a:avLst/>
              <a:gdLst/>
              <a:ahLst/>
              <a:cxnLst/>
              <a:rect r="r" b="b" t="t" l="l"/>
              <a:pathLst>
                <a:path h="643466" w="2820410">
                  <a:moveTo>
                    <a:pt x="18108" y="0"/>
                  </a:moveTo>
                  <a:lnTo>
                    <a:pt x="2802302" y="0"/>
                  </a:lnTo>
                  <a:cubicBezTo>
                    <a:pt x="2807105" y="0"/>
                    <a:pt x="2811711" y="1908"/>
                    <a:pt x="2815107" y="5304"/>
                  </a:cubicBezTo>
                  <a:cubicBezTo>
                    <a:pt x="2818502" y="8700"/>
                    <a:pt x="2820410" y="13305"/>
                    <a:pt x="2820410" y="18108"/>
                  </a:cubicBezTo>
                  <a:lnTo>
                    <a:pt x="2820410" y="625358"/>
                  </a:lnTo>
                  <a:cubicBezTo>
                    <a:pt x="2820410" y="630161"/>
                    <a:pt x="2818502" y="634767"/>
                    <a:pt x="2815107" y="638163"/>
                  </a:cubicBezTo>
                  <a:cubicBezTo>
                    <a:pt x="2811711" y="641558"/>
                    <a:pt x="2807105" y="643466"/>
                    <a:pt x="2802302" y="643466"/>
                  </a:cubicBezTo>
                  <a:lnTo>
                    <a:pt x="18108" y="643466"/>
                  </a:lnTo>
                  <a:cubicBezTo>
                    <a:pt x="13305" y="643466"/>
                    <a:pt x="8700" y="641558"/>
                    <a:pt x="5304" y="638163"/>
                  </a:cubicBezTo>
                  <a:cubicBezTo>
                    <a:pt x="1908" y="634767"/>
                    <a:pt x="0" y="630161"/>
                    <a:pt x="0" y="625358"/>
                  </a:cubicBezTo>
                  <a:lnTo>
                    <a:pt x="0" y="18108"/>
                  </a:lnTo>
                  <a:cubicBezTo>
                    <a:pt x="0" y="13305"/>
                    <a:pt x="1908" y="8700"/>
                    <a:pt x="5304" y="5304"/>
                  </a:cubicBezTo>
                  <a:cubicBezTo>
                    <a:pt x="8700" y="1908"/>
                    <a:pt x="13305" y="0"/>
                    <a:pt x="18108" y="0"/>
                  </a:cubicBezTo>
                  <a:close/>
                </a:path>
              </a:pathLst>
            </a:custGeom>
            <a:solidFill>
              <a:srgbClr val="FF8FD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2820410" cy="672041"/>
            </a:xfrm>
            <a:prstGeom prst="rect">
              <a:avLst/>
            </a:prstGeom>
          </p:spPr>
          <p:txBody>
            <a:bodyPr anchor="ctr" rtlCol="false" tIns="77040" lIns="77040" bIns="77040" rIns="7704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783923" y="6953808"/>
            <a:ext cx="4275459" cy="975430"/>
            <a:chOff x="0" y="0"/>
            <a:chExt cx="2820410" cy="64346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820410" cy="643466"/>
            </a:xfrm>
            <a:custGeom>
              <a:avLst/>
              <a:gdLst/>
              <a:ahLst/>
              <a:cxnLst/>
              <a:rect r="r" b="b" t="t" l="l"/>
              <a:pathLst>
                <a:path h="643466" w="2820410">
                  <a:moveTo>
                    <a:pt x="18108" y="0"/>
                  </a:moveTo>
                  <a:lnTo>
                    <a:pt x="2802302" y="0"/>
                  </a:lnTo>
                  <a:cubicBezTo>
                    <a:pt x="2807105" y="0"/>
                    <a:pt x="2811711" y="1908"/>
                    <a:pt x="2815107" y="5304"/>
                  </a:cubicBezTo>
                  <a:cubicBezTo>
                    <a:pt x="2818502" y="8700"/>
                    <a:pt x="2820410" y="13305"/>
                    <a:pt x="2820410" y="18108"/>
                  </a:cubicBezTo>
                  <a:lnTo>
                    <a:pt x="2820410" y="625358"/>
                  </a:lnTo>
                  <a:cubicBezTo>
                    <a:pt x="2820410" y="630161"/>
                    <a:pt x="2818502" y="634767"/>
                    <a:pt x="2815107" y="638163"/>
                  </a:cubicBezTo>
                  <a:cubicBezTo>
                    <a:pt x="2811711" y="641558"/>
                    <a:pt x="2807105" y="643466"/>
                    <a:pt x="2802302" y="643466"/>
                  </a:cubicBezTo>
                  <a:lnTo>
                    <a:pt x="18108" y="643466"/>
                  </a:lnTo>
                  <a:cubicBezTo>
                    <a:pt x="13305" y="643466"/>
                    <a:pt x="8700" y="641558"/>
                    <a:pt x="5304" y="638163"/>
                  </a:cubicBezTo>
                  <a:cubicBezTo>
                    <a:pt x="1908" y="634767"/>
                    <a:pt x="0" y="630161"/>
                    <a:pt x="0" y="625358"/>
                  </a:cubicBezTo>
                  <a:lnTo>
                    <a:pt x="0" y="18108"/>
                  </a:lnTo>
                  <a:cubicBezTo>
                    <a:pt x="0" y="13305"/>
                    <a:pt x="1908" y="8700"/>
                    <a:pt x="5304" y="5304"/>
                  </a:cubicBezTo>
                  <a:cubicBezTo>
                    <a:pt x="8700" y="1908"/>
                    <a:pt x="13305" y="0"/>
                    <a:pt x="18108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2820410" cy="672041"/>
            </a:xfrm>
            <a:prstGeom prst="rect">
              <a:avLst/>
            </a:prstGeom>
          </p:spPr>
          <p:txBody>
            <a:bodyPr anchor="ctr" rtlCol="false" tIns="77040" lIns="77040" bIns="77040" rIns="7704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228618" y="6953808"/>
            <a:ext cx="4275459" cy="975430"/>
            <a:chOff x="0" y="0"/>
            <a:chExt cx="2820410" cy="64346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820410" cy="643466"/>
            </a:xfrm>
            <a:custGeom>
              <a:avLst/>
              <a:gdLst/>
              <a:ahLst/>
              <a:cxnLst/>
              <a:rect r="r" b="b" t="t" l="l"/>
              <a:pathLst>
                <a:path h="643466" w="2820410">
                  <a:moveTo>
                    <a:pt x="18108" y="0"/>
                  </a:moveTo>
                  <a:lnTo>
                    <a:pt x="2802302" y="0"/>
                  </a:lnTo>
                  <a:cubicBezTo>
                    <a:pt x="2807105" y="0"/>
                    <a:pt x="2811711" y="1908"/>
                    <a:pt x="2815107" y="5304"/>
                  </a:cubicBezTo>
                  <a:cubicBezTo>
                    <a:pt x="2818502" y="8700"/>
                    <a:pt x="2820410" y="13305"/>
                    <a:pt x="2820410" y="18108"/>
                  </a:cubicBezTo>
                  <a:lnTo>
                    <a:pt x="2820410" y="625358"/>
                  </a:lnTo>
                  <a:cubicBezTo>
                    <a:pt x="2820410" y="630161"/>
                    <a:pt x="2818502" y="634767"/>
                    <a:pt x="2815107" y="638163"/>
                  </a:cubicBezTo>
                  <a:cubicBezTo>
                    <a:pt x="2811711" y="641558"/>
                    <a:pt x="2807105" y="643466"/>
                    <a:pt x="2802302" y="643466"/>
                  </a:cubicBezTo>
                  <a:lnTo>
                    <a:pt x="18108" y="643466"/>
                  </a:lnTo>
                  <a:cubicBezTo>
                    <a:pt x="13305" y="643466"/>
                    <a:pt x="8700" y="641558"/>
                    <a:pt x="5304" y="638163"/>
                  </a:cubicBezTo>
                  <a:cubicBezTo>
                    <a:pt x="1908" y="634767"/>
                    <a:pt x="0" y="630161"/>
                    <a:pt x="0" y="625358"/>
                  </a:cubicBezTo>
                  <a:lnTo>
                    <a:pt x="0" y="18108"/>
                  </a:lnTo>
                  <a:cubicBezTo>
                    <a:pt x="0" y="13305"/>
                    <a:pt x="1908" y="8700"/>
                    <a:pt x="5304" y="5304"/>
                  </a:cubicBezTo>
                  <a:cubicBezTo>
                    <a:pt x="8700" y="1908"/>
                    <a:pt x="13305" y="0"/>
                    <a:pt x="18108" y="0"/>
                  </a:cubicBezTo>
                  <a:close/>
                </a:path>
              </a:pathLst>
            </a:custGeom>
            <a:solidFill>
              <a:srgbClr val="FF8FD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2820410" cy="672041"/>
            </a:xfrm>
            <a:prstGeom prst="rect">
              <a:avLst/>
            </a:prstGeom>
          </p:spPr>
          <p:txBody>
            <a:bodyPr anchor="ctr" rtlCol="false" tIns="77040" lIns="77040" bIns="77040" rIns="7704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83923" y="8282870"/>
            <a:ext cx="4275459" cy="975430"/>
            <a:chOff x="0" y="0"/>
            <a:chExt cx="2820410" cy="64346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820410" cy="643466"/>
            </a:xfrm>
            <a:custGeom>
              <a:avLst/>
              <a:gdLst/>
              <a:ahLst/>
              <a:cxnLst/>
              <a:rect r="r" b="b" t="t" l="l"/>
              <a:pathLst>
                <a:path h="643466" w="2820410">
                  <a:moveTo>
                    <a:pt x="18108" y="0"/>
                  </a:moveTo>
                  <a:lnTo>
                    <a:pt x="2802302" y="0"/>
                  </a:lnTo>
                  <a:cubicBezTo>
                    <a:pt x="2807105" y="0"/>
                    <a:pt x="2811711" y="1908"/>
                    <a:pt x="2815107" y="5304"/>
                  </a:cubicBezTo>
                  <a:cubicBezTo>
                    <a:pt x="2818502" y="8700"/>
                    <a:pt x="2820410" y="13305"/>
                    <a:pt x="2820410" y="18108"/>
                  </a:cubicBezTo>
                  <a:lnTo>
                    <a:pt x="2820410" y="625358"/>
                  </a:lnTo>
                  <a:cubicBezTo>
                    <a:pt x="2820410" y="630161"/>
                    <a:pt x="2818502" y="634767"/>
                    <a:pt x="2815107" y="638163"/>
                  </a:cubicBezTo>
                  <a:cubicBezTo>
                    <a:pt x="2811711" y="641558"/>
                    <a:pt x="2807105" y="643466"/>
                    <a:pt x="2802302" y="643466"/>
                  </a:cubicBezTo>
                  <a:lnTo>
                    <a:pt x="18108" y="643466"/>
                  </a:lnTo>
                  <a:cubicBezTo>
                    <a:pt x="13305" y="643466"/>
                    <a:pt x="8700" y="641558"/>
                    <a:pt x="5304" y="638163"/>
                  </a:cubicBezTo>
                  <a:cubicBezTo>
                    <a:pt x="1908" y="634767"/>
                    <a:pt x="0" y="630161"/>
                    <a:pt x="0" y="625358"/>
                  </a:cubicBezTo>
                  <a:lnTo>
                    <a:pt x="0" y="18108"/>
                  </a:lnTo>
                  <a:cubicBezTo>
                    <a:pt x="0" y="13305"/>
                    <a:pt x="1908" y="8700"/>
                    <a:pt x="5304" y="5304"/>
                  </a:cubicBezTo>
                  <a:cubicBezTo>
                    <a:pt x="8700" y="1908"/>
                    <a:pt x="13305" y="0"/>
                    <a:pt x="18108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2820410" cy="672041"/>
            </a:xfrm>
            <a:prstGeom prst="rect">
              <a:avLst/>
            </a:prstGeom>
          </p:spPr>
          <p:txBody>
            <a:bodyPr anchor="ctr" rtlCol="false" tIns="77040" lIns="77040" bIns="77040" rIns="7704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228618" y="8282870"/>
            <a:ext cx="4275459" cy="975430"/>
            <a:chOff x="0" y="0"/>
            <a:chExt cx="2820410" cy="64346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820410" cy="643466"/>
            </a:xfrm>
            <a:custGeom>
              <a:avLst/>
              <a:gdLst/>
              <a:ahLst/>
              <a:cxnLst/>
              <a:rect r="r" b="b" t="t" l="l"/>
              <a:pathLst>
                <a:path h="643466" w="2820410">
                  <a:moveTo>
                    <a:pt x="18108" y="0"/>
                  </a:moveTo>
                  <a:lnTo>
                    <a:pt x="2802302" y="0"/>
                  </a:lnTo>
                  <a:cubicBezTo>
                    <a:pt x="2807105" y="0"/>
                    <a:pt x="2811711" y="1908"/>
                    <a:pt x="2815107" y="5304"/>
                  </a:cubicBezTo>
                  <a:cubicBezTo>
                    <a:pt x="2818502" y="8700"/>
                    <a:pt x="2820410" y="13305"/>
                    <a:pt x="2820410" y="18108"/>
                  </a:cubicBezTo>
                  <a:lnTo>
                    <a:pt x="2820410" y="625358"/>
                  </a:lnTo>
                  <a:cubicBezTo>
                    <a:pt x="2820410" y="630161"/>
                    <a:pt x="2818502" y="634767"/>
                    <a:pt x="2815107" y="638163"/>
                  </a:cubicBezTo>
                  <a:cubicBezTo>
                    <a:pt x="2811711" y="641558"/>
                    <a:pt x="2807105" y="643466"/>
                    <a:pt x="2802302" y="643466"/>
                  </a:cubicBezTo>
                  <a:lnTo>
                    <a:pt x="18108" y="643466"/>
                  </a:lnTo>
                  <a:cubicBezTo>
                    <a:pt x="13305" y="643466"/>
                    <a:pt x="8700" y="641558"/>
                    <a:pt x="5304" y="638163"/>
                  </a:cubicBezTo>
                  <a:cubicBezTo>
                    <a:pt x="1908" y="634767"/>
                    <a:pt x="0" y="630161"/>
                    <a:pt x="0" y="625358"/>
                  </a:cubicBezTo>
                  <a:lnTo>
                    <a:pt x="0" y="18108"/>
                  </a:lnTo>
                  <a:cubicBezTo>
                    <a:pt x="0" y="13305"/>
                    <a:pt x="1908" y="8700"/>
                    <a:pt x="5304" y="5304"/>
                  </a:cubicBezTo>
                  <a:cubicBezTo>
                    <a:pt x="8700" y="1908"/>
                    <a:pt x="13305" y="0"/>
                    <a:pt x="18108" y="0"/>
                  </a:cubicBezTo>
                  <a:close/>
                </a:path>
              </a:pathLst>
            </a:custGeom>
            <a:solidFill>
              <a:srgbClr val="FF8FD4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2820410" cy="672041"/>
            </a:xfrm>
            <a:prstGeom prst="rect">
              <a:avLst/>
            </a:prstGeom>
          </p:spPr>
          <p:txBody>
            <a:bodyPr anchor="ctr" rtlCol="false" tIns="77040" lIns="77040" bIns="77040" rIns="7704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5400000">
            <a:off x="5902643" y="3291542"/>
            <a:ext cx="313479" cy="325594"/>
            <a:chOff x="0" y="0"/>
            <a:chExt cx="812800" cy="84421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44213"/>
            </a:xfrm>
            <a:custGeom>
              <a:avLst/>
              <a:gdLst/>
              <a:ahLst/>
              <a:cxnLst/>
              <a:rect r="r" b="b" t="t" l="l"/>
              <a:pathLst>
                <a:path h="844213" w="812800">
                  <a:moveTo>
                    <a:pt x="406400" y="0"/>
                  </a:moveTo>
                  <a:lnTo>
                    <a:pt x="812800" y="844213"/>
                  </a:lnTo>
                  <a:lnTo>
                    <a:pt x="0" y="84421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27000" y="391956"/>
              <a:ext cx="558800" cy="391956"/>
            </a:xfrm>
            <a:prstGeom prst="rect">
              <a:avLst/>
            </a:prstGeom>
          </p:spPr>
          <p:txBody>
            <a:bodyPr anchor="ctr" rtlCol="false" tIns="77040" lIns="77040" bIns="77040" rIns="77040"/>
            <a:lstStyle/>
            <a:p>
              <a:pPr algn="ctr">
                <a:lnSpc>
                  <a:spcPts val="15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5400000">
            <a:off x="5902643" y="4620604"/>
            <a:ext cx="313479" cy="325594"/>
            <a:chOff x="0" y="0"/>
            <a:chExt cx="812800" cy="84421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44213"/>
            </a:xfrm>
            <a:custGeom>
              <a:avLst/>
              <a:gdLst/>
              <a:ahLst/>
              <a:cxnLst/>
              <a:rect r="r" b="b" t="t" l="l"/>
              <a:pathLst>
                <a:path h="844213" w="812800">
                  <a:moveTo>
                    <a:pt x="406400" y="0"/>
                  </a:moveTo>
                  <a:lnTo>
                    <a:pt x="812800" y="844213"/>
                  </a:lnTo>
                  <a:lnTo>
                    <a:pt x="0" y="84421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127000" y="391956"/>
              <a:ext cx="558800" cy="391956"/>
            </a:xfrm>
            <a:prstGeom prst="rect">
              <a:avLst/>
            </a:prstGeom>
          </p:spPr>
          <p:txBody>
            <a:bodyPr anchor="ctr" rtlCol="false" tIns="77040" lIns="77040" bIns="77040" rIns="77040"/>
            <a:lstStyle/>
            <a:p>
              <a:pPr algn="ctr">
                <a:lnSpc>
                  <a:spcPts val="15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5400000">
            <a:off x="5902643" y="5949665"/>
            <a:ext cx="313479" cy="325594"/>
            <a:chOff x="0" y="0"/>
            <a:chExt cx="812800" cy="84421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44213"/>
            </a:xfrm>
            <a:custGeom>
              <a:avLst/>
              <a:gdLst/>
              <a:ahLst/>
              <a:cxnLst/>
              <a:rect r="r" b="b" t="t" l="l"/>
              <a:pathLst>
                <a:path h="844213" w="812800">
                  <a:moveTo>
                    <a:pt x="406400" y="0"/>
                  </a:moveTo>
                  <a:lnTo>
                    <a:pt x="812800" y="844213"/>
                  </a:lnTo>
                  <a:lnTo>
                    <a:pt x="0" y="84421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127000" y="391956"/>
              <a:ext cx="558800" cy="391956"/>
            </a:xfrm>
            <a:prstGeom prst="rect">
              <a:avLst/>
            </a:prstGeom>
          </p:spPr>
          <p:txBody>
            <a:bodyPr anchor="ctr" rtlCol="false" tIns="77040" lIns="77040" bIns="77040" rIns="77040"/>
            <a:lstStyle/>
            <a:p>
              <a:pPr algn="ctr">
                <a:lnSpc>
                  <a:spcPts val="15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5400000">
            <a:off x="5902643" y="7278726"/>
            <a:ext cx="313479" cy="325594"/>
            <a:chOff x="0" y="0"/>
            <a:chExt cx="812800" cy="84421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44213"/>
            </a:xfrm>
            <a:custGeom>
              <a:avLst/>
              <a:gdLst/>
              <a:ahLst/>
              <a:cxnLst/>
              <a:rect r="r" b="b" t="t" l="l"/>
              <a:pathLst>
                <a:path h="844213" w="812800">
                  <a:moveTo>
                    <a:pt x="406400" y="0"/>
                  </a:moveTo>
                  <a:lnTo>
                    <a:pt x="812800" y="844213"/>
                  </a:lnTo>
                  <a:lnTo>
                    <a:pt x="0" y="84421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127000" y="391956"/>
              <a:ext cx="558800" cy="391956"/>
            </a:xfrm>
            <a:prstGeom prst="rect">
              <a:avLst/>
            </a:prstGeom>
          </p:spPr>
          <p:txBody>
            <a:bodyPr anchor="ctr" rtlCol="false" tIns="77040" lIns="77040" bIns="77040" rIns="77040"/>
            <a:lstStyle/>
            <a:p>
              <a:pPr algn="ctr">
                <a:lnSpc>
                  <a:spcPts val="15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5400000">
            <a:off x="5902643" y="8607788"/>
            <a:ext cx="313479" cy="325594"/>
            <a:chOff x="0" y="0"/>
            <a:chExt cx="812800" cy="84421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44213"/>
            </a:xfrm>
            <a:custGeom>
              <a:avLst/>
              <a:gdLst/>
              <a:ahLst/>
              <a:cxnLst/>
              <a:rect r="r" b="b" t="t" l="l"/>
              <a:pathLst>
                <a:path h="844213" w="812800">
                  <a:moveTo>
                    <a:pt x="406400" y="0"/>
                  </a:moveTo>
                  <a:lnTo>
                    <a:pt x="812800" y="844213"/>
                  </a:lnTo>
                  <a:lnTo>
                    <a:pt x="0" y="84421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127000" y="391956"/>
              <a:ext cx="558800" cy="391956"/>
            </a:xfrm>
            <a:prstGeom prst="rect">
              <a:avLst/>
            </a:prstGeom>
          </p:spPr>
          <p:txBody>
            <a:bodyPr anchor="ctr" rtlCol="false" tIns="77040" lIns="77040" bIns="77040" rIns="77040"/>
            <a:lstStyle/>
            <a:p>
              <a:pPr algn="ctr">
                <a:lnSpc>
                  <a:spcPts val="15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-5400000">
            <a:off x="12071879" y="8607788"/>
            <a:ext cx="313479" cy="325594"/>
            <a:chOff x="0" y="0"/>
            <a:chExt cx="812800" cy="844213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44213"/>
            </a:xfrm>
            <a:custGeom>
              <a:avLst/>
              <a:gdLst/>
              <a:ahLst/>
              <a:cxnLst/>
              <a:rect r="r" b="b" t="t" l="l"/>
              <a:pathLst>
                <a:path h="844213" w="812800">
                  <a:moveTo>
                    <a:pt x="406400" y="0"/>
                  </a:moveTo>
                  <a:lnTo>
                    <a:pt x="812800" y="844213"/>
                  </a:lnTo>
                  <a:lnTo>
                    <a:pt x="0" y="84421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8FD4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127000" y="391956"/>
              <a:ext cx="558800" cy="391956"/>
            </a:xfrm>
            <a:prstGeom prst="rect">
              <a:avLst/>
            </a:prstGeom>
          </p:spPr>
          <p:txBody>
            <a:bodyPr anchor="ctr" rtlCol="false" tIns="77040" lIns="77040" bIns="77040" rIns="77040"/>
            <a:lstStyle/>
            <a:p>
              <a:pPr algn="ctr">
                <a:lnSpc>
                  <a:spcPts val="15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-5400000">
            <a:off x="12071879" y="7278726"/>
            <a:ext cx="313479" cy="325594"/>
            <a:chOff x="0" y="0"/>
            <a:chExt cx="812800" cy="844213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44213"/>
            </a:xfrm>
            <a:custGeom>
              <a:avLst/>
              <a:gdLst/>
              <a:ahLst/>
              <a:cxnLst/>
              <a:rect r="r" b="b" t="t" l="l"/>
              <a:pathLst>
                <a:path h="844213" w="812800">
                  <a:moveTo>
                    <a:pt x="406400" y="0"/>
                  </a:moveTo>
                  <a:lnTo>
                    <a:pt x="812800" y="844213"/>
                  </a:lnTo>
                  <a:lnTo>
                    <a:pt x="0" y="84421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8FD4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127000" y="391956"/>
              <a:ext cx="558800" cy="391956"/>
            </a:xfrm>
            <a:prstGeom prst="rect">
              <a:avLst/>
            </a:prstGeom>
          </p:spPr>
          <p:txBody>
            <a:bodyPr anchor="ctr" rtlCol="false" tIns="77040" lIns="77040" bIns="77040" rIns="77040"/>
            <a:lstStyle/>
            <a:p>
              <a:pPr algn="ctr">
                <a:lnSpc>
                  <a:spcPts val="15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-5400000">
            <a:off x="12071879" y="5949665"/>
            <a:ext cx="313479" cy="325594"/>
            <a:chOff x="0" y="0"/>
            <a:chExt cx="812800" cy="844213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44213"/>
            </a:xfrm>
            <a:custGeom>
              <a:avLst/>
              <a:gdLst/>
              <a:ahLst/>
              <a:cxnLst/>
              <a:rect r="r" b="b" t="t" l="l"/>
              <a:pathLst>
                <a:path h="844213" w="812800">
                  <a:moveTo>
                    <a:pt x="406400" y="0"/>
                  </a:moveTo>
                  <a:lnTo>
                    <a:pt x="812800" y="844213"/>
                  </a:lnTo>
                  <a:lnTo>
                    <a:pt x="0" y="84421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8FD4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127000" y="391956"/>
              <a:ext cx="558800" cy="391956"/>
            </a:xfrm>
            <a:prstGeom prst="rect">
              <a:avLst/>
            </a:prstGeom>
          </p:spPr>
          <p:txBody>
            <a:bodyPr anchor="ctr" rtlCol="false" tIns="77040" lIns="77040" bIns="77040" rIns="77040"/>
            <a:lstStyle/>
            <a:p>
              <a:pPr algn="ctr">
                <a:lnSpc>
                  <a:spcPts val="155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-5400000">
            <a:off x="12071879" y="4620604"/>
            <a:ext cx="313479" cy="325594"/>
            <a:chOff x="0" y="0"/>
            <a:chExt cx="812800" cy="84421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844213"/>
            </a:xfrm>
            <a:custGeom>
              <a:avLst/>
              <a:gdLst/>
              <a:ahLst/>
              <a:cxnLst/>
              <a:rect r="r" b="b" t="t" l="l"/>
              <a:pathLst>
                <a:path h="844213" w="812800">
                  <a:moveTo>
                    <a:pt x="406400" y="0"/>
                  </a:moveTo>
                  <a:lnTo>
                    <a:pt x="812800" y="844213"/>
                  </a:lnTo>
                  <a:lnTo>
                    <a:pt x="0" y="84421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8FD4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127000" y="391956"/>
              <a:ext cx="558800" cy="391956"/>
            </a:xfrm>
            <a:prstGeom prst="rect">
              <a:avLst/>
            </a:prstGeom>
          </p:spPr>
          <p:txBody>
            <a:bodyPr anchor="ctr" rtlCol="false" tIns="77040" lIns="77040" bIns="77040" rIns="77040"/>
            <a:lstStyle/>
            <a:p>
              <a:pPr algn="ctr">
                <a:lnSpc>
                  <a:spcPts val="1559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-5400000">
            <a:off x="12071879" y="3291542"/>
            <a:ext cx="313479" cy="325594"/>
            <a:chOff x="0" y="0"/>
            <a:chExt cx="812800" cy="844213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12800" cy="844213"/>
            </a:xfrm>
            <a:custGeom>
              <a:avLst/>
              <a:gdLst/>
              <a:ahLst/>
              <a:cxnLst/>
              <a:rect r="r" b="b" t="t" l="l"/>
              <a:pathLst>
                <a:path h="844213" w="812800">
                  <a:moveTo>
                    <a:pt x="406400" y="0"/>
                  </a:moveTo>
                  <a:lnTo>
                    <a:pt x="812800" y="844213"/>
                  </a:lnTo>
                  <a:lnTo>
                    <a:pt x="0" y="84421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8FD4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127000" y="391956"/>
              <a:ext cx="558800" cy="391956"/>
            </a:xfrm>
            <a:prstGeom prst="rect">
              <a:avLst/>
            </a:prstGeom>
          </p:spPr>
          <p:txBody>
            <a:bodyPr anchor="ctr" rtlCol="false" tIns="77040" lIns="77040" bIns="77040" rIns="77040"/>
            <a:lstStyle/>
            <a:p>
              <a:pPr algn="ctr">
                <a:lnSpc>
                  <a:spcPts val="1559"/>
                </a:lnSpc>
              </a:pPr>
            </a:p>
          </p:txBody>
        </p:sp>
      </p:grpSp>
      <p:sp>
        <p:nvSpPr>
          <p:cNvPr name="TextBox 66" id="66"/>
          <p:cNvSpPr txBox="true"/>
          <p:nvPr/>
        </p:nvSpPr>
        <p:spPr>
          <a:xfrm rot="0">
            <a:off x="1783923" y="2025149"/>
            <a:ext cx="427545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1"/>
              </a:lnSpc>
            </a:pPr>
            <a:r>
              <a:rPr lang="en-US" sz="5092">
                <a:solidFill>
                  <a:srgbClr val="5271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BFS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2230945" y="2025149"/>
            <a:ext cx="453380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8"/>
              </a:lnSpc>
            </a:pPr>
            <a:r>
              <a:rPr lang="en-US" sz="5090">
                <a:solidFill>
                  <a:srgbClr val="FF8FD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DFS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877991" y="2211425"/>
            <a:ext cx="4533803" cy="39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692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2053550" y="3225740"/>
            <a:ext cx="37362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3"/>
              </a:lnSpc>
            </a:pPr>
            <a:r>
              <a:rPr lang="en-US" sz="30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O(N^2)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2053550" y="8399110"/>
            <a:ext cx="3736204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en-US" sz="24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최단 경로 탐색에 유리, 넓게 퍼져있는 구조 탐색에 효율적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2498246" y="8341960"/>
            <a:ext cx="373620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3"/>
              </a:lnSpc>
            </a:pPr>
            <a:r>
              <a:rPr lang="en-US" sz="28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경로 탐색에 유리,</a:t>
            </a:r>
          </a:p>
          <a:p>
            <a:pPr algn="ctr">
              <a:lnSpc>
                <a:spcPts val="3413"/>
              </a:lnSpc>
            </a:pPr>
            <a:r>
              <a:rPr lang="en-US" sz="28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메모리 사용 적음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6850341" y="3211452"/>
            <a:ext cx="469114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3"/>
              </a:lnSpc>
            </a:pPr>
            <a:r>
              <a:rPr lang="en-US" sz="3094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인접 행렬 구현시 시간복잡도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7262966" y="8527697"/>
            <a:ext cx="373620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3"/>
              </a:lnSpc>
            </a:pPr>
            <a:r>
              <a:rPr lang="en-US" sz="3094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장점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6879825" y="4226935"/>
            <a:ext cx="469114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3"/>
              </a:lnSpc>
            </a:pPr>
            <a:r>
              <a:rPr lang="en-US" sz="3094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인접 리스트 구현시 </a:t>
            </a:r>
          </a:p>
          <a:p>
            <a:pPr algn="ctr">
              <a:lnSpc>
                <a:spcPts val="3713"/>
              </a:lnSpc>
            </a:pPr>
            <a:r>
              <a:rPr lang="en-US" sz="3094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시간복잡도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6782449" y="6986264"/>
            <a:ext cx="469114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3"/>
              </a:lnSpc>
            </a:pPr>
            <a:r>
              <a:rPr lang="en-US" sz="3094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인접 리스트 구현시 </a:t>
            </a:r>
          </a:p>
          <a:p>
            <a:pPr algn="ctr">
              <a:lnSpc>
                <a:spcPts val="3713"/>
              </a:lnSpc>
            </a:pPr>
            <a:r>
              <a:rPr lang="en-US" sz="3094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공간복잡도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6850341" y="5869575"/>
            <a:ext cx="469114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3"/>
              </a:lnSpc>
            </a:pPr>
            <a:r>
              <a:rPr lang="en-US" sz="3094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인접 행렬 구현시 공간복잡도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2053550" y="5879100"/>
            <a:ext cx="37362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3"/>
              </a:lnSpc>
            </a:pPr>
            <a:r>
              <a:rPr lang="en-US" sz="30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O(N^2)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2053550" y="4548422"/>
            <a:ext cx="37362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3"/>
              </a:lnSpc>
            </a:pPr>
            <a:r>
              <a:rPr lang="en-US" sz="30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O(V+E)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2498246" y="3230502"/>
            <a:ext cx="37362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3"/>
              </a:lnSpc>
            </a:pPr>
            <a:r>
              <a:rPr lang="en-US" sz="30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O(N^2)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2055606" y="7209777"/>
            <a:ext cx="37362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3"/>
              </a:lnSpc>
            </a:pPr>
            <a:r>
              <a:rPr lang="en-US" sz="30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O(V+E)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2498246" y="7212923"/>
            <a:ext cx="37362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3"/>
              </a:lnSpc>
            </a:pPr>
            <a:r>
              <a:rPr lang="en-US" sz="30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O(V+E)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2498246" y="5888625"/>
            <a:ext cx="37362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3"/>
              </a:lnSpc>
            </a:pPr>
            <a:r>
              <a:rPr lang="en-US" sz="30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O(N^2)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2498246" y="4548422"/>
            <a:ext cx="373620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3"/>
              </a:lnSpc>
            </a:pPr>
            <a:r>
              <a:rPr lang="en-US" sz="30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O(V+E)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125" y="914400"/>
            <a:ext cx="982659" cy="957751"/>
            <a:chOff x="0" y="0"/>
            <a:chExt cx="286166" cy="278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6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007744" y="748054"/>
            <a:ext cx="7340849" cy="8790893"/>
          </a:xfrm>
          <a:custGeom>
            <a:avLst/>
            <a:gdLst/>
            <a:ahLst/>
            <a:cxnLst/>
            <a:rect r="r" b="b" t="t" l="l"/>
            <a:pathLst>
              <a:path h="8790893" w="7340849">
                <a:moveTo>
                  <a:pt x="0" y="0"/>
                </a:moveTo>
                <a:lnTo>
                  <a:pt x="7340848" y="0"/>
                </a:lnTo>
                <a:lnTo>
                  <a:pt x="7340848" y="8790892"/>
                </a:lnTo>
                <a:lnTo>
                  <a:pt x="0" y="8790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30446" y="914400"/>
            <a:ext cx="7357554" cy="2374483"/>
          </a:xfrm>
          <a:custGeom>
            <a:avLst/>
            <a:gdLst/>
            <a:ahLst/>
            <a:cxnLst/>
            <a:rect r="r" b="b" t="t" l="l"/>
            <a:pathLst>
              <a:path h="2374483" w="7357554">
                <a:moveTo>
                  <a:pt x="0" y="0"/>
                </a:moveTo>
                <a:lnTo>
                  <a:pt x="7357554" y="0"/>
                </a:lnTo>
                <a:lnTo>
                  <a:pt x="7357554" y="2374483"/>
                </a:lnTo>
                <a:lnTo>
                  <a:pt x="0" y="2374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42463" y="921028"/>
            <a:ext cx="2508106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관련 문제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0125" y="2628701"/>
            <a:ext cx="3210250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백준 1991번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125" y="914400"/>
            <a:ext cx="982659" cy="957751"/>
            <a:chOff x="0" y="0"/>
            <a:chExt cx="286166" cy="278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6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39309" y="215556"/>
            <a:ext cx="6839055" cy="10071444"/>
          </a:xfrm>
          <a:custGeom>
            <a:avLst/>
            <a:gdLst/>
            <a:ahLst/>
            <a:cxnLst/>
            <a:rect r="r" b="b" t="t" l="l"/>
            <a:pathLst>
              <a:path h="10071444" w="6839055">
                <a:moveTo>
                  <a:pt x="0" y="0"/>
                </a:moveTo>
                <a:lnTo>
                  <a:pt x="6839055" y="0"/>
                </a:lnTo>
                <a:lnTo>
                  <a:pt x="6839055" y="10071444"/>
                </a:lnTo>
                <a:lnTo>
                  <a:pt x="0" y="10071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42463" y="921028"/>
            <a:ext cx="2508106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관련 문제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4695" y="2628701"/>
            <a:ext cx="3341110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백준 1260번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39474" y="3603165"/>
            <a:ext cx="4409051" cy="124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31"/>
              </a:lnSpc>
              <a:spcBef>
                <a:spcPct val="0"/>
              </a:spcBef>
            </a:pPr>
            <a:r>
              <a:rPr lang="en-US" sz="696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감사합니다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020568" y="2992518"/>
            <a:ext cx="2246863" cy="47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1"/>
              </a:lnSpc>
              <a:spcBef>
                <a:spcPct val="0"/>
              </a:spcBef>
            </a:pPr>
            <a:r>
              <a:rPr lang="en-US" sz="264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98558" y="5900845"/>
            <a:ext cx="1722010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05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발표자</a:t>
            </a:r>
          </a:p>
        </p:txBody>
      </p:sp>
      <p:sp>
        <p:nvSpPr>
          <p:cNvPr name="AutoShape 5" id="5"/>
          <p:cNvSpPr/>
          <p:nvPr/>
        </p:nvSpPr>
        <p:spPr>
          <a:xfrm>
            <a:off x="5874442" y="5775549"/>
            <a:ext cx="6539116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633280" y="5775549"/>
            <a:ext cx="0" cy="924037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874442" y="6692892"/>
            <a:ext cx="6539116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626515" y="5900845"/>
            <a:ext cx="1722010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05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박조현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97197" y="3958361"/>
            <a:ext cx="4831448" cy="893302"/>
            <a:chOff x="0" y="0"/>
            <a:chExt cx="1508504" cy="278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8504" cy="278912"/>
            </a:xfrm>
            <a:custGeom>
              <a:avLst/>
              <a:gdLst/>
              <a:ahLst/>
              <a:cxnLst/>
              <a:rect r="r" b="b" t="t" l="l"/>
              <a:pathLst>
                <a:path h="278912" w="1508504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508504" cy="34558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 marL="0" indent="0" lvl="0">
                <a:lnSpc>
                  <a:spcPts val="3528"/>
                </a:lnSpc>
                <a:spcBef>
                  <a:spcPct val="0"/>
                </a:spcBef>
              </a:pPr>
              <a:r>
                <a:rPr lang="en-US" sz="2400" spc="-55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그래프 이론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98525" y="3958361"/>
            <a:ext cx="5165804" cy="893302"/>
            <a:chOff x="0" y="0"/>
            <a:chExt cx="1612899" cy="2789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2899" cy="278912"/>
            </a:xfrm>
            <a:custGeom>
              <a:avLst/>
              <a:gdLst/>
              <a:ahLst/>
              <a:cxnLst/>
              <a:rect r="r" b="b" t="t" l="l"/>
              <a:pathLst>
                <a:path h="278912" w="1612899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612899" cy="34558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 marL="0" indent="0" lvl="0">
                <a:lnSpc>
                  <a:spcPts val="3528"/>
                </a:lnSpc>
                <a:spcBef>
                  <a:spcPct val="0"/>
                </a:spcBef>
              </a:pPr>
              <a:r>
                <a:rPr lang="en-US" sz="2400" spc="-55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그래프의 표현 방법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97197" y="5262130"/>
            <a:ext cx="4831448" cy="893302"/>
            <a:chOff x="0" y="0"/>
            <a:chExt cx="1508504" cy="2789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8504" cy="278912"/>
            </a:xfrm>
            <a:custGeom>
              <a:avLst/>
              <a:gdLst/>
              <a:ahLst/>
              <a:cxnLst/>
              <a:rect r="r" b="b" t="t" l="l"/>
              <a:pathLst>
                <a:path h="278912" w="1508504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508504" cy="34558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 marL="0" indent="0" lvl="0">
                <a:lnSpc>
                  <a:spcPts val="3528"/>
                </a:lnSpc>
                <a:spcBef>
                  <a:spcPct val="0"/>
                </a:spcBef>
              </a:pPr>
              <a:r>
                <a:rPr lang="en-US" sz="2400" spc="-55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깊이 우선 탐색(DFS)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598525" y="5262130"/>
            <a:ext cx="5165804" cy="893302"/>
            <a:chOff x="0" y="0"/>
            <a:chExt cx="1612899" cy="2789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12899" cy="278912"/>
            </a:xfrm>
            <a:custGeom>
              <a:avLst/>
              <a:gdLst/>
              <a:ahLst/>
              <a:cxnLst/>
              <a:rect r="r" b="b" t="t" l="l"/>
              <a:pathLst>
                <a:path h="278912" w="1612899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612899" cy="34558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 marL="0" indent="0" lvl="0">
                <a:lnSpc>
                  <a:spcPts val="3528"/>
                </a:lnSpc>
                <a:spcBef>
                  <a:spcPct val="0"/>
                </a:spcBef>
              </a:pPr>
              <a:r>
                <a:rPr lang="en-US" sz="2400" spc="-55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너비 우선 탐색(BFS)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505296" y="3958361"/>
            <a:ext cx="916533" cy="893302"/>
            <a:chOff x="0" y="0"/>
            <a:chExt cx="286166" cy="2789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606624" y="3958361"/>
            <a:ext cx="916533" cy="893302"/>
            <a:chOff x="0" y="0"/>
            <a:chExt cx="286166" cy="2789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505296" y="5262130"/>
            <a:ext cx="916533" cy="893302"/>
            <a:chOff x="0" y="0"/>
            <a:chExt cx="286166" cy="2789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606624" y="5262130"/>
            <a:ext cx="916533" cy="893302"/>
            <a:chOff x="0" y="0"/>
            <a:chExt cx="286166" cy="27891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497197" y="6565900"/>
            <a:ext cx="4831448" cy="893302"/>
            <a:chOff x="0" y="0"/>
            <a:chExt cx="1508504" cy="2789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08504" cy="278912"/>
            </a:xfrm>
            <a:custGeom>
              <a:avLst/>
              <a:gdLst/>
              <a:ahLst/>
              <a:cxnLst/>
              <a:rect r="r" b="b" t="t" l="l"/>
              <a:pathLst>
                <a:path h="278912" w="1508504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1508504" cy="34558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 marL="0" indent="0" lvl="0">
                <a:lnSpc>
                  <a:spcPts val="3528"/>
                </a:lnSpc>
                <a:spcBef>
                  <a:spcPct val="0"/>
                </a:spcBef>
              </a:pPr>
              <a:r>
                <a:rPr lang="en-US" sz="2400" spc="-55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BFS와 DFS의 비교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598525" y="6565900"/>
            <a:ext cx="5165804" cy="893302"/>
            <a:chOff x="0" y="0"/>
            <a:chExt cx="1612899" cy="27891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12899" cy="278912"/>
            </a:xfrm>
            <a:custGeom>
              <a:avLst/>
              <a:gdLst/>
              <a:ahLst/>
              <a:cxnLst/>
              <a:rect r="r" b="b" t="t" l="l"/>
              <a:pathLst>
                <a:path h="278912" w="1612899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1612899" cy="34558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 marL="0" indent="0" lvl="0">
                <a:lnSpc>
                  <a:spcPts val="3528"/>
                </a:lnSpc>
                <a:spcBef>
                  <a:spcPct val="0"/>
                </a:spcBef>
              </a:pPr>
              <a:r>
                <a:rPr lang="en-US" sz="2400" spc="-55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관련 문제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505296" y="6565900"/>
            <a:ext cx="916533" cy="893302"/>
            <a:chOff x="0" y="0"/>
            <a:chExt cx="286166" cy="27891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5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606624" y="6565900"/>
            <a:ext cx="916533" cy="893302"/>
            <a:chOff x="0" y="0"/>
            <a:chExt cx="286166" cy="27891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6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8433114" y="1321078"/>
            <a:ext cx="1173510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010550" y="2326626"/>
            <a:ext cx="4018637" cy="2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51"/>
              </a:lnSpc>
              <a:spcBef>
                <a:spcPct val="0"/>
              </a:spcBef>
            </a:pPr>
            <a:r>
              <a:rPr lang="en-US" sz="1599" spc="678">
                <a:solidFill>
                  <a:srgbClr val="211F1C"/>
                </a:solidFill>
                <a:latin typeface="Aleo"/>
                <a:ea typeface="Aleo"/>
                <a:cs typeface="Aleo"/>
                <a:sym typeface="Aleo"/>
              </a:rPr>
              <a:t>CONTENT</a:t>
            </a:r>
          </a:p>
        </p:txBody>
      </p:sp>
      <p:sp>
        <p:nvSpPr>
          <p:cNvPr name="AutoShape 40" id="40"/>
          <p:cNvSpPr/>
          <p:nvPr/>
        </p:nvSpPr>
        <p:spPr>
          <a:xfrm>
            <a:off x="8528670" y="4385962"/>
            <a:ext cx="925247" cy="0"/>
          </a:xfrm>
          <a:prstGeom prst="line">
            <a:avLst/>
          </a:prstGeom>
          <a:ln cap="flat" w="38100">
            <a:solidFill>
              <a:srgbClr val="DBDB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8528670" y="5708781"/>
            <a:ext cx="925247" cy="0"/>
          </a:xfrm>
          <a:prstGeom prst="line">
            <a:avLst/>
          </a:prstGeom>
          <a:ln cap="flat" w="38100">
            <a:solidFill>
              <a:srgbClr val="DBDB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8528670" y="7031600"/>
            <a:ext cx="925247" cy="0"/>
          </a:xfrm>
          <a:prstGeom prst="line">
            <a:avLst/>
          </a:prstGeom>
          <a:ln cap="flat" w="38100">
            <a:solidFill>
              <a:srgbClr val="DBDBD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4427" y="2356520"/>
            <a:ext cx="926995" cy="95076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00125" y="914400"/>
            <a:ext cx="982659" cy="957751"/>
            <a:chOff x="0" y="0"/>
            <a:chExt cx="286166" cy="2789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2822C9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9F9F9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839595" y="303843"/>
            <a:ext cx="7690915" cy="5056118"/>
          </a:xfrm>
          <a:custGeom>
            <a:avLst/>
            <a:gdLst/>
            <a:ahLst/>
            <a:cxnLst/>
            <a:rect r="r" b="b" t="t" l="l"/>
            <a:pathLst>
              <a:path h="5056118" w="7690915">
                <a:moveTo>
                  <a:pt x="0" y="0"/>
                </a:moveTo>
                <a:lnTo>
                  <a:pt x="7690915" y="0"/>
                </a:lnTo>
                <a:lnTo>
                  <a:pt x="7690915" y="5056118"/>
                </a:lnTo>
                <a:lnTo>
                  <a:pt x="0" y="5056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26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7924" y="3595953"/>
            <a:ext cx="9191671" cy="260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3"/>
              </a:lnSpc>
            </a:pPr>
          </a:p>
          <a:p>
            <a:pPr algn="l">
              <a:lnSpc>
                <a:spcPts val="4123"/>
              </a:lnSpc>
            </a:pPr>
            <a:r>
              <a:rPr lang="en-US" sz="2439">
                <a:solidFill>
                  <a:srgbClr val="4F4AD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그래프는 정점(Vertex)과 간선(Edge)으로 구성된 집합이자  객체 간의 관계를 나타내는  자료구조 .  네트워크, 소셜 네트워크, 지도 등 다양한 분야에서 사용</a:t>
            </a:r>
          </a:p>
          <a:p>
            <a:pPr algn="l" marL="0" indent="0" lvl="0">
              <a:lnSpc>
                <a:spcPts val="412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47924" y="2665925"/>
            <a:ext cx="2631116" cy="84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1020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그래프란?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42463" y="921028"/>
            <a:ext cx="3075276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1020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그래프 이론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7924" y="6468734"/>
            <a:ext cx="9839595" cy="1217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34738" indent="-317369" lvl="1">
              <a:lnSpc>
                <a:spcPts val="4968"/>
              </a:lnSpc>
              <a:spcBef>
                <a:spcPct val="0"/>
              </a:spcBef>
              <a:buFont typeface="Arial"/>
              <a:buChar char="•"/>
            </a:pPr>
            <a:r>
              <a:rPr lang="en-US" sz="2939">
                <a:solidFill>
                  <a:srgbClr val="010204"/>
                </a:solidFill>
                <a:latin typeface="윤고딕"/>
                <a:ea typeface="윤고딕"/>
                <a:cs typeface="윤고딕"/>
                <a:sym typeface="윤고딕"/>
              </a:rPr>
              <a:t>정점(vertex) : 노드 라고도 불리며 그래프를 형성하는 기본 단위입니다. </a:t>
            </a:r>
            <a:r>
              <a:rPr lang="en-US" sz="2939">
                <a:solidFill>
                  <a:srgbClr val="010204"/>
                </a:solidFill>
                <a:latin typeface="윤고딕"/>
                <a:ea typeface="윤고딕"/>
                <a:cs typeface="윤고딕"/>
                <a:sym typeface="윤고딕"/>
              </a:rPr>
              <a:t>정점은 분할할 수 없는 객체이자 </a:t>
            </a:r>
            <a:r>
              <a:rPr lang="en-US" sz="2939">
                <a:solidFill>
                  <a:srgbClr val="E6130F"/>
                </a:solidFill>
                <a:latin typeface="윤고딕"/>
                <a:ea typeface="윤고딕"/>
                <a:cs typeface="윤고딕"/>
                <a:sym typeface="윤고딕"/>
              </a:rPr>
              <a:t>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7924" y="8133630"/>
            <a:ext cx="9839595" cy="1217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34738" indent="-317369" lvl="1">
              <a:lnSpc>
                <a:spcPts val="4968"/>
              </a:lnSpc>
              <a:spcBef>
                <a:spcPct val="0"/>
              </a:spcBef>
              <a:buFont typeface="Arial"/>
              <a:buChar char="•"/>
            </a:pPr>
            <a:r>
              <a:rPr lang="en-US" sz="2939">
                <a:solidFill>
                  <a:srgbClr val="010204"/>
                </a:solidFill>
                <a:latin typeface="윤고딕"/>
                <a:ea typeface="윤고딕"/>
                <a:cs typeface="윤고딕"/>
                <a:sym typeface="윤고딕"/>
              </a:rPr>
              <a:t>간선</a:t>
            </a:r>
            <a:r>
              <a:rPr lang="en-US" sz="2939">
                <a:solidFill>
                  <a:srgbClr val="010204"/>
                </a:solidFill>
                <a:latin typeface="윤고딕"/>
                <a:ea typeface="윤고딕"/>
                <a:cs typeface="윤고딕"/>
                <a:sym typeface="윤고딕"/>
              </a:rPr>
              <a:t>(edge) : 정점을 잇는 </a:t>
            </a:r>
            <a:r>
              <a:rPr lang="en-US" sz="2939">
                <a:solidFill>
                  <a:srgbClr val="E6130F"/>
                </a:solidFill>
                <a:latin typeface="윤고딕"/>
                <a:ea typeface="윤고딕"/>
                <a:cs typeface="윤고딕"/>
                <a:sym typeface="윤고딕"/>
              </a:rPr>
              <a:t>선</a:t>
            </a:r>
            <a:r>
              <a:rPr lang="en-US" sz="2939">
                <a:solidFill>
                  <a:srgbClr val="010204"/>
                </a:solidFill>
                <a:latin typeface="윤고딕"/>
                <a:ea typeface="윤고딕"/>
                <a:cs typeface="윤고딕"/>
                <a:sym typeface="윤고딕"/>
              </a:rPr>
              <a:t>을 의미합니다. 관계, 경로 등이 될 수 있습니다.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125" y="914400"/>
            <a:ext cx="982659" cy="957751"/>
            <a:chOff x="0" y="0"/>
            <a:chExt cx="286166" cy="278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2822C9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9F9F9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1098" y="2486353"/>
            <a:ext cx="8071140" cy="4301304"/>
          </a:xfrm>
          <a:custGeom>
            <a:avLst/>
            <a:gdLst/>
            <a:ahLst/>
            <a:cxnLst/>
            <a:rect r="r" b="b" t="t" l="l"/>
            <a:pathLst>
              <a:path h="4301304" w="8071140">
                <a:moveTo>
                  <a:pt x="0" y="0"/>
                </a:moveTo>
                <a:lnTo>
                  <a:pt x="8071140" y="0"/>
                </a:lnTo>
                <a:lnTo>
                  <a:pt x="8071140" y="4301305"/>
                </a:lnTo>
                <a:lnTo>
                  <a:pt x="0" y="4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82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22238" y="3288454"/>
            <a:ext cx="9459533" cy="2697103"/>
          </a:xfrm>
          <a:custGeom>
            <a:avLst/>
            <a:gdLst/>
            <a:ahLst/>
            <a:cxnLst/>
            <a:rect r="r" b="b" t="t" l="l"/>
            <a:pathLst>
              <a:path h="2697103" w="9459533">
                <a:moveTo>
                  <a:pt x="0" y="0"/>
                </a:moveTo>
                <a:lnTo>
                  <a:pt x="9459532" y="0"/>
                </a:lnTo>
                <a:lnTo>
                  <a:pt x="9459532" y="2697103"/>
                </a:lnTo>
                <a:lnTo>
                  <a:pt x="0" y="2697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791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52983" y="895350"/>
            <a:ext cx="4786580" cy="84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1020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그래프의 종류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42463" y="921028"/>
            <a:ext cx="3075276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1020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그래프 이론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7397258"/>
            <a:ext cx="3043263" cy="1234066"/>
            <a:chOff x="0" y="0"/>
            <a:chExt cx="801518" cy="32502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1518" cy="325021"/>
            </a:xfrm>
            <a:custGeom>
              <a:avLst/>
              <a:gdLst/>
              <a:ahLst/>
              <a:cxnLst/>
              <a:rect r="r" b="b" t="t" l="l"/>
              <a:pathLst>
                <a:path h="325021" w="801518">
                  <a:moveTo>
                    <a:pt x="162511" y="0"/>
                  </a:moveTo>
                  <a:lnTo>
                    <a:pt x="639007" y="0"/>
                  </a:lnTo>
                  <a:cubicBezTo>
                    <a:pt x="728759" y="0"/>
                    <a:pt x="801518" y="72759"/>
                    <a:pt x="801518" y="162511"/>
                  </a:cubicBezTo>
                  <a:lnTo>
                    <a:pt x="801518" y="162511"/>
                  </a:lnTo>
                  <a:cubicBezTo>
                    <a:pt x="801518" y="252263"/>
                    <a:pt x="728759" y="325021"/>
                    <a:pt x="639007" y="325021"/>
                  </a:cubicBezTo>
                  <a:lnTo>
                    <a:pt x="162511" y="325021"/>
                  </a:lnTo>
                  <a:cubicBezTo>
                    <a:pt x="72759" y="325021"/>
                    <a:pt x="0" y="252263"/>
                    <a:pt x="0" y="162511"/>
                  </a:cubicBezTo>
                  <a:lnTo>
                    <a:pt x="0" y="162511"/>
                  </a:lnTo>
                  <a:cubicBezTo>
                    <a:pt x="0" y="72759"/>
                    <a:pt x="72759" y="0"/>
                    <a:pt x="162511" y="0"/>
                  </a:cubicBezTo>
                  <a:close/>
                </a:path>
              </a:pathLst>
            </a:custGeom>
            <a:solidFill>
              <a:srgbClr val="2822C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01518" cy="372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방향  그래프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87487" y="7397258"/>
            <a:ext cx="3043263" cy="1234066"/>
            <a:chOff x="0" y="0"/>
            <a:chExt cx="801518" cy="3250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1518" cy="325021"/>
            </a:xfrm>
            <a:custGeom>
              <a:avLst/>
              <a:gdLst/>
              <a:ahLst/>
              <a:cxnLst/>
              <a:rect r="r" b="b" t="t" l="l"/>
              <a:pathLst>
                <a:path h="325021" w="801518">
                  <a:moveTo>
                    <a:pt x="162511" y="0"/>
                  </a:moveTo>
                  <a:lnTo>
                    <a:pt x="639007" y="0"/>
                  </a:lnTo>
                  <a:cubicBezTo>
                    <a:pt x="728759" y="0"/>
                    <a:pt x="801518" y="72759"/>
                    <a:pt x="801518" y="162511"/>
                  </a:cubicBezTo>
                  <a:lnTo>
                    <a:pt x="801518" y="162511"/>
                  </a:lnTo>
                  <a:cubicBezTo>
                    <a:pt x="801518" y="252263"/>
                    <a:pt x="728759" y="325021"/>
                    <a:pt x="639007" y="325021"/>
                  </a:cubicBezTo>
                  <a:lnTo>
                    <a:pt x="162511" y="325021"/>
                  </a:lnTo>
                  <a:cubicBezTo>
                    <a:pt x="72759" y="325021"/>
                    <a:pt x="0" y="252263"/>
                    <a:pt x="0" y="162511"/>
                  </a:cubicBezTo>
                  <a:lnTo>
                    <a:pt x="0" y="162511"/>
                  </a:lnTo>
                  <a:cubicBezTo>
                    <a:pt x="0" y="72759"/>
                    <a:pt x="72759" y="0"/>
                    <a:pt x="162511" y="0"/>
                  </a:cubicBezTo>
                  <a:close/>
                </a:path>
              </a:pathLst>
            </a:custGeom>
            <a:solidFill>
              <a:srgbClr val="2822C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01518" cy="372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무방향  그래프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701762" y="7397258"/>
            <a:ext cx="3043263" cy="1234066"/>
            <a:chOff x="0" y="0"/>
            <a:chExt cx="801518" cy="3250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01518" cy="325021"/>
            </a:xfrm>
            <a:custGeom>
              <a:avLst/>
              <a:gdLst/>
              <a:ahLst/>
              <a:cxnLst/>
              <a:rect r="r" b="b" t="t" l="l"/>
              <a:pathLst>
                <a:path h="325021" w="801518">
                  <a:moveTo>
                    <a:pt x="162511" y="0"/>
                  </a:moveTo>
                  <a:lnTo>
                    <a:pt x="639007" y="0"/>
                  </a:lnTo>
                  <a:cubicBezTo>
                    <a:pt x="728759" y="0"/>
                    <a:pt x="801518" y="72759"/>
                    <a:pt x="801518" y="162511"/>
                  </a:cubicBezTo>
                  <a:lnTo>
                    <a:pt x="801518" y="162511"/>
                  </a:lnTo>
                  <a:cubicBezTo>
                    <a:pt x="801518" y="252263"/>
                    <a:pt x="728759" y="325021"/>
                    <a:pt x="639007" y="325021"/>
                  </a:cubicBezTo>
                  <a:lnTo>
                    <a:pt x="162511" y="325021"/>
                  </a:lnTo>
                  <a:cubicBezTo>
                    <a:pt x="72759" y="325021"/>
                    <a:pt x="0" y="252263"/>
                    <a:pt x="0" y="162511"/>
                  </a:cubicBezTo>
                  <a:lnTo>
                    <a:pt x="0" y="162511"/>
                  </a:lnTo>
                  <a:cubicBezTo>
                    <a:pt x="0" y="72759"/>
                    <a:pt x="72759" y="0"/>
                    <a:pt x="162511" y="0"/>
                  </a:cubicBezTo>
                  <a:close/>
                </a:path>
              </a:pathLst>
            </a:custGeom>
            <a:solidFill>
              <a:srgbClr val="2822C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01518" cy="372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가중치  그래프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216037" y="7397258"/>
            <a:ext cx="3043263" cy="1234066"/>
            <a:chOff x="0" y="0"/>
            <a:chExt cx="801518" cy="3250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01518" cy="325021"/>
            </a:xfrm>
            <a:custGeom>
              <a:avLst/>
              <a:gdLst/>
              <a:ahLst/>
              <a:cxnLst/>
              <a:rect r="r" b="b" t="t" l="l"/>
              <a:pathLst>
                <a:path h="325021" w="801518">
                  <a:moveTo>
                    <a:pt x="162511" y="0"/>
                  </a:moveTo>
                  <a:lnTo>
                    <a:pt x="639007" y="0"/>
                  </a:lnTo>
                  <a:cubicBezTo>
                    <a:pt x="728759" y="0"/>
                    <a:pt x="801518" y="72759"/>
                    <a:pt x="801518" y="162511"/>
                  </a:cubicBezTo>
                  <a:lnTo>
                    <a:pt x="801518" y="162511"/>
                  </a:lnTo>
                  <a:cubicBezTo>
                    <a:pt x="801518" y="252263"/>
                    <a:pt x="728759" y="325021"/>
                    <a:pt x="639007" y="325021"/>
                  </a:cubicBezTo>
                  <a:lnTo>
                    <a:pt x="162511" y="325021"/>
                  </a:lnTo>
                  <a:cubicBezTo>
                    <a:pt x="72759" y="325021"/>
                    <a:pt x="0" y="252263"/>
                    <a:pt x="0" y="162511"/>
                  </a:cubicBezTo>
                  <a:lnTo>
                    <a:pt x="0" y="162511"/>
                  </a:lnTo>
                  <a:cubicBezTo>
                    <a:pt x="0" y="72759"/>
                    <a:pt x="72759" y="0"/>
                    <a:pt x="162511" y="0"/>
                  </a:cubicBezTo>
                  <a:close/>
                </a:path>
              </a:pathLst>
            </a:custGeom>
            <a:solidFill>
              <a:srgbClr val="2822C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01518" cy="372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비가중치  그래프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125" y="914400"/>
            <a:ext cx="982659" cy="957751"/>
            <a:chOff x="0" y="0"/>
            <a:chExt cx="286166" cy="278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2822C9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9F9F9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91454" y="2426848"/>
            <a:ext cx="4786580" cy="84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1020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관련 용어 요약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42463" y="921028"/>
            <a:ext cx="3075276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1020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그래프 이론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84188" y="4177284"/>
            <a:ext cx="13234879" cy="4622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2"/>
              </a:lnSpc>
              <a:spcBef>
                <a:spcPct val="0"/>
              </a:spcBef>
            </a:pPr>
            <a:r>
              <a:rPr lang="en-US" sz="2628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인접 노드: (adjacent node): 하나의 노드에서 간선에 의해 직접 연결되어 있는 노드</a:t>
            </a:r>
          </a:p>
          <a:p>
            <a:pPr algn="ctr">
              <a:lnSpc>
                <a:spcPts val="4442"/>
              </a:lnSpc>
              <a:spcBef>
                <a:spcPct val="0"/>
              </a:spcBef>
            </a:pPr>
            <a:r>
              <a:rPr lang="en-US" sz="2628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차수(degree): 노드에 연결된 간선의 수</a:t>
            </a:r>
          </a:p>
          <a:p>
            <a:pPr algn="ctr">
              <a:lnSpc>
                <a:spcPts val="4442"/>
              </a:lnSpc>
              <a:spcBef>
                <a:spcPct val="0"/>
              </a:spcBef>
            </a:pPr>
            <a:r>
              <a:rPr lang="en-US" sz="2628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진입 차수(in-degree): 외부에서 오는 간선의 수</a:t>
            </a:r>
          </a:p>
          <a:p>
            <a:pPr algn="ctr">
              <a:lnSpc>
                <a:spcPts val="4442"/>
              </a:lnSpc>
              <a:spcBef>
                <a:spcPct val="0"/>
              </a:spcBef>
            </a:pPr>
            <a:r>
              <a:rPr lang="en-US" sz="2628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진출 차수(out-degree): 외부로 향하는 간선의 수</a:t>
            </a:r>
          </a:p>
          <a:p>
            <a:pPr algn="ctr">
              <a:lnSpc>
                <a:spcPts val="4442"/>
              </a:lnSpc>
              <a:spcBef>
                <a:spcPct val="0"/>
              </a:spcBef>
            </a:pPr>
            <a:r>
              <a:rPr lang="en-US" sz="2628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경로 (path): 간선을 따라갈 수 있는 길</a:t>
            </a:r>
          </a:p>
          <a:p>
            <a:pPr algn="ctr">
              <a:lnSpc>
                <a:spcPts val="4442"/>
              </a:lnSpc>
              <a:spcBef>
                <a:spcPct val="0"/>
              </a:spcBef>
            </a:pPr>
            <a:r>
              <a:rPr lang="en-US" sz="2628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경로의 길이 (length): 경로를 구성하는 데 사용된 간선의 수</a:t>
            </a:r>
          </a:p>
          <a:p>
            <a:pPr algn="ctr">
              <a:lnSpc>
                <a:spcPts val="4442"/>
              </a:lnSpc>
              <a:spcBef>
                <a:spcPct val="0"/>
              </a:spcBef>
            </a:pPr>
            <a:r>
              <a:rPr lang="en-US" sz="2628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단순 경로 (simple path): 경로 중에서 반복되는 간선이 없는 경로</a:t>
            </a:r>
          </a:p>
          <a:p>
            <a:pPr algn="ctr">
              <a:lnSpc>
                <a:spcPts val="4442"/>
              </a:lnSpc>
              <a:spcBef>
                <a:spcPct val="0"/>
              </a:spcBef>
            </a:pPr>
            <a:r>
              <a:rPr lang="en-US" sz="2628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사이클 (cycle): 시작 노드와 종료 노드가 같은 단순 경로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125" y="914400"/>
            <a:ext cx="982659" cy="957751"/>
            <a:chOff x="0" y="0"/>
            <a:chExt cx="286166" cy="278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55070" y="4307814"/>
            <a:ext cx="13177861" cy="4825855"/>
          </a:xfrm>
          <a:custGeom>
            <a:avLst/>
            <a:gdLst/>
            <a:ahLst/>
            <a:cxnLst/>
            <a:rect r="r" b="b" t="t" l="l"/>
            <a:pathLst>
              <a:path h="4825855" w="13177861">
                <a:moveTo>
                  <a:pt x="0" y="0"/>
                </a:moveTo>
                <a:lnTo>
                  <a:pt x="13177860" y="0"/>
                </a:lnTo>
                <a:lnTo>
                  <a:pt x="13177860" y="4825855"/>
                </a:lnTo>
                <a:lnTo>
                  <a:pt x="0" y="4825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271950"/>
            <a:ext cx="6959704" cy="52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61"/>
              </a:lnSpc>
            </a:pPr>
            <a:r>
              <a:rPr lang="en-US" sz="26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2차원 배열로 그래프의 연결 관계를 표현하는 방식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8899" y="2146476"/>
            <a:ext cx="3595449" cy="84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1. 인접 행렬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42463" y="921028"/>
            <a:ext cx="5003114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그래프의 표현 방법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1982784" y="8092511"/>
            <a:ext cx="2294275" cy="116578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0" id="10"/>
          <p:cNvSpPr txBox="true"/>
          <p:nvPr/>
        </p:nvSpPr>
        <p:spPr>
          <a:xfrm rot="0">
            <a:off x="758899" y="8913792"/>
            <a:ext cx="1220174" cy="6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6"/>
              </a:lnSpc>
              <a:spcBef>
                <a:spcPct val="0"/>
              </a:spcBef>
            </a:pPr>
            <a:r>
              <a:rPr lang="en-US" sz="3139">
                <a:solidFill>
                  <a:srgbClr val="E6130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대칭적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125" y="914400"/>
            <a:ext cx="982659" cy="957751"/>
            <a:chOff x="0" y="0"/>
            <a:chExt cx="286166" cy="278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58899" y="2146476"/>
            <a:ext cx="3595449" cy="84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1. 인접 행렬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42463" y="921028"/>
            <a:ext cx="5003114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그래프의 표현 방법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86825" y="3740058"/>
            <a:ext cx="4258752" cy="893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2"/>
              </a:lnSpc>
            </a:pPr>
            <a:r>
              <a:rPr lang="en-US" sz="5600">
                <a:solidFill>
                  <a:srgbClr val="003EA8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장점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82784" y="5071070"/>
            <a:ext cx="6009524" cy="271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6" indent="-367028" lvl="1">
              <a:lnSpc>
                <a:spcPts val="5405"/>
              </a:lnSpc>
              <a:buFont typeface="Arial"/>
              <a:buChar char="•"/>
            </a:pPr>
            <a:r>
              <a:rPr lang="en-US" sz="3399">
                <a:solidFill>
                  <a:srgbClr val="3D3D3D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2차원 배열에 모든 노드들의 간선 정보가 있기 때문에, 두 노드를 연결하는 간선을 조회 시, O(1)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34175" y="3740058"/>
            <a:ext cx="4258752" cy="893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2"/>
              </a:lnSpc>
            </a:pPr>
            <a:r>
              <a:rPr lang="en-US" sz="5600">
                <a:solidFill>
                  <a:srgbClr val="003EA8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단점</a:t>
            </a:r>
          </a:p>
        </p:txBody>
      </p:sp>
      <p:sp>
        <p:nvSpPr>
          <p:cNvPr name="AutoShape 10" id="10"/>
          <p:cNvSpPr/>
          <p:nvPr/>
        </p:nvSpPr>
        <p:spPr>
          <a:xfrm flipH="true" flipV="true">
            <a:off x="9153525" y="3397675"/>
            <a:ext cx="0" cy="5568760"/>
          </a:xfrm>
          <a:prstGeom prst="line">
            <a:avLst/>
          </a:prstGeom>
          <a:ln cap="flat" w="19050">
            <a:solidFill>
              <a:srgbClr val="38B6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558790" y="5071070"/>
            <a:ext cx="6700510" cy="408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6" indent="-367028" lvl="1">
              <a:lnSpc>
                <a:spcPts val="5405"/>
              </a:lnSpc>
              <a:buFont typeface="Arial"/>
              <a:buChar char="•"/>
            </a:pPr>
            <a:r>
              <a:rPr lang="en-US" sz="3399">
                <a:solidFill>
                  <a:srgbClr val="3D3D3D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간선의 수와 무관하게 항상 </a:t>
            </a:r>
          </a:p>
          <a:p>
            <a:pPr algn="just">
              <a:lnSpc>
                <a:spcPts val="5405"/>
              </a:lnSpc>
            </a:pPr>
            <a:r>
              <a:rPr lang="en-US" sz="3399">
                <a:solidFill>
                  <a:srgbClr val="3D3D3D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n²크기의 2차원 배열이 필요하므로 </a:t>
            </a:r>
          </a:p>
          <a:p>
            <a:pPr algn="just">
              <a:lnSpc>
                <a:spcPts val="5405"/>
              </a:lnSpc>
            </a:pPr>
            <a:r>
              <a:rPr lang="en-US" sz="3399">
                <a:solidFill>
                  <a:srgbClr val="3D3D3D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메모리 공간이 낭비된다.</a:t>
            </a:r>
          </a:p>
          <a:p>
            <a:pPr algn="just" marL="734056" indent="-367028" lvl="1">
              <a:lnSpc>
                <a:spcPts val="5405"/>
              </a:lnSpc>
              <a:buFont typeface="Arial"/>
              <a:buChar char="•"/>
            </a:pPr>
            <a:r>
              <a:rPr lang="en-US" sz="3399">
                <a:solidFill>
                  <a:srgbClr val="3D3D3D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그래프의 모든 간선의 수를 알아내려면 인접행렬 전체를 확인해야 </a:t>
            </a:r>
          </a:p>
          <a:p>
            <a:pPr algn="just">
              <a:lnSpc>
                <a:spcPts val="5405"/>
              </a:lnSpc>
            </a:pPr>
            <a:r>
              <a:rPr lang="en-US" sz="3399">
                <a:solidFill>
                  <a:srgbClr val="3D3D3D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</a:t>
            </a:r>
            <a:r>
              <a:rPr lang="en-US" sz="3399">
                <a:solidFill>
                  <a:srgbClr val="3D3D3D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하므로 O(n²)의 시간이 소요된다.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125" y="914400"/>
            <a:ext cx="982659" cy="957751"/>
            <a:chOff x="0" y="0"/>
            <a:chExt cx="286166" cy="278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59180" y="1872151"/>
            <a:ext cx="11448226" cy="8414849"/>
          </a:xfrm>
          <a:custGeom>
            <a:avLst/>
            <a:gdLst/>
            <a:ahLst/>
            <a:cxnLst/>
            <a:rect r="r" b="b" t="t" l="l"/>
            <a:pathLst>
              <a:path h="8414849" w="11448226">
                <a:moveTo>
                  <a:pt x="0" y="0"/>
                </a:moveTo>
                <a:lnTo>
                  <a:pt x="11448225" y="0"/>
                </a:lnTo>
                <a:lnTo>
                  <a:pt x="11448225" y="8414849"/>
                </a:lnTo>
                <a:lnTo>
                  <a:pt x="0" y="8414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5625" y="2286999"/>
            <a:ext cx="4722400" cy="84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2. 인접 리스트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42463" y="921028"/>
            <a:ext cx="5003114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그래프의 표현 방법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358638"/>
            <a:ext cx="6959704" cy="108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1"/>
              </a:lnSpc>
            </a:pPr>
            <a:r>
              <a:rPr lang="en-US" sz="26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그래프의 각 노드에 인접한 노드들을 </a:t>
            </a:r>
          </a:p>
          <a:p>
            <a:pPr algn="l" marL="0" indent="0" lvl="0">
              <a:lnSpc>
                <a:spcPts val="4461"/>
              </a:lnSpc>
            </a:pPr>
            <a:r>
              <a:rPr lang="en-US" sz="26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연결리스트(로 표현하는 방법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125" y="914400"/>
            <a:ext cx="982659" cy="957751"/>
            <a:chOff x="0" y="0"/>
            <a:chExt cx="286166" cy="278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42463" y="921028"/>
            <a:ext cx="5003114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그래프의 표현 방법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86825" y="3046550"/>
            <a:ext cx="4258752" cy="893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2"/>
              </a:lnSpc>
            </a:pPr>
            <a:r>
              <a:rPr lang="en-US" sz="5600">
                <a:solidFill>
                  <a:srgbClr val="003EA8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장점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82784" y="4377562"/>
            <a:ext cx="6385174" cy="1346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6" indent="-367028" lvl="1">
              <a:lnSpc>
                <a:spcPts val="5405"/>
              </a:lnSpc>
              <a:buFont typeface="Arial"/>
              <a:buChar char="•"/>
            </a:pPr>
            <a:r>
              <a:rPr lang="en-US" sz="3399">
                <a:solidFill>
                  <a:srgbClr val="3D3D3D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존재하는 간선만 관리하므로 </a:t>
            </a:r>
          </a:p>
          <a:p>
            <a:pPr algn="just">
              <a:lnSpc>
                <a:spcPts val="5405"/>
              </a:lnSpc>
            </a:pPr>
            <a:r>
              <a:rPr lang="en-US" sz="3399">
                <a:solidFill>
                  <a:srgbClr val="3D3D3D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보다 메모리 사용이 효율적이다.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35157" y="3046550"/>
            <a:ext cx="4258752" cy="893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2"/>
              </a:lnSpc>
            </a:pPr>
            <a:r>
              <a:rPr lang="en-US" sz="5600">
                <a:solidFill>
                  <a:srgbClr val="003EA8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단점</a:t>
            </a:r>
          </a:p>
        </p:txBody>
      </p:sp>
      <p:sp>
        <p:nvSpPr>
          <p:cNvPr name="AutoShape 9" id="9"/>
          <p:cNvSpPr/>
          <p:nvPr/>
        </p:nvSpPr>
        <p:spPr>
          <a:xfrm flipH="true" flipV="true">
            <a:off x="9153525" y="2704166"/>
            <a:ext cx="0" cy="5568760"/>
          </a:xfrm>
          <a:prstGeom prst="line">
            <a:avLst/>
          </a:prstGeom>
          <a:ln cap="flat" w="19050">
            <a:solidFill>
              <a:srgbClr val="38B6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587821" y="4133740"/>
            <a:ext cx="8353425" cy="4775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6" indent="-367028" lvl="1">
              <a:lnSpc>
                <a:spcPts val="5405"/>
              </a:lnSpc>
              <a:buFont typeface="Arial"/>
              <a:buChar char="•"/>
            </a:pPr>
            <a:r>
              <a:rPr lang="en-US" sz="3399">
                <a:solidFill>
                  <a:srgbClr val="3D3D3D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두 노드를 연결하는 간선을 조회하거나 노드의 차수를 알기 위해서는 노드의 </a:t>
            </a:r>
          </a:p>
          <a:p>
            <a:pPr algn="just">
              <a:lnSpc>
                <a:spcPts val="5405"/>
              </a:lnSpc>
            </a:pPr>
            <a:r>
              <a:rPr lang="en-US" sz="3399">
                <a:solidFill>
                  <a:srgbClr val="3D3D3D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인접 리스트를 탐색해야 하므로 노드의 </a:t>
            </a:r>
          </a:p>
          <a:p>
            <a:pPr algn="just">
              <a:lnSpc>
                <a:spcPts val="5405"/>
              </a:lnSpc>
            </a:pPr>
            <a:r>
              <a:rPr lang="en-US" sz="3399">
                <a:solidFill>
                  <a:srgbClr val="3D3D3D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</a:t>
            </a:r>
            <a:r>
              <a:rPr lang="en-US" sz="3399">
                <a:solidFill>
                  <a:srgbClr val="3D3D3D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차수만큼의 시간이 필요하다.</a:t>
            </a:r>
          </a:p>
          <a:p>
            <a:pPr algn="just" marL="734056" indent="-367028" lvl="1">
              <a:lnSpc>
                <a:spcPts val="5405"/>
              </a:lnSpc>
              <a:buFont typeface="Arial"/>
              <a:buChar char="•"/>
            </a:pPr>
            <a:r>
              <a:rPr lang="en-US" sz="3399">
                <a:solidFill>
                  <a:srgbClr val="3D3D3D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인접 리스트에서는 간선이 두 번 저장되어 </a:t>
            </a:r>
          </a:p>
          <a:p>
            <a:pPr algn="just">
              <a:lnSpc>
                <a:spcPts val="5405"/>
              </a:lnSpc>
            </a:pPr>
            <a:r>
              <a:rPr lang="en-US" sz="3399">
                <a:solidFill>
                  <a:srgbClr val="3D3D3D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중복 표현되므로, 메모리 사용이 </a:t>
            </a:r>
          </a:p>
          <a:p>
            <a:pPr algn="just">
              <a:lnSpc>
                <a:spcPts val="5405"/>
              </a:lnSpc>
            </a:pPr>
            <a:r>
              <a:rPr lang="en-US" sz="3399">
                <a:solidFill>
                  <a:srgbClr val="3D3D3D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증가하고 간선 검사가 복잡해질 수 있습니 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DAGMIl-Hk4Y</dc:identifier>
  <dcterms:modified xsi:type="dcterms:W3CDTF">2011-08-01T06:04:30Z</dcterms:modified>
  <cp:revision>1</cp:revision>
  <dc:title>블루 그레이 깔끔한 심플한 기업 회사소개 발표 소개 프레젠테이션</dc:title>
</cp:coreProperties>
</file>